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76F830-720E-48E5-9C01-2CFD638B6DA6}" v="24" dt="2024-09-23T09:26:24.31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com Tema 1 - Destaqu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876" y="108"/>
      </p:cViewPr>
      <p:guideLst>
        <p:guide orient="horz" pos="28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rina Tavares" userId="24d9e2df-cc0e-4e8d-92b6-8b1a34daa05c" providerId="ADAL" clId="{5C76F830-720E-48E5-9C01-2CFD638B6DA6}"/>
    <pc:docChg chg="undo custSel modSld">
      <pc:chgData name="Catarina Tavares" userId="24d9e2df-cc0e-4e8d-92b6-8b1a34daa05c" providerId="ADAL" clId="{5C76F830-720E-48E5-9C01-2CFD638B6DA6}" dt="2024-09-23T09:27:41.146" v="95" actId="207"/>
      <pc:docMkLst>
        <pc:docMk/>
      </pc:docMkLst>
      <pc:sldChg chg="modSp mod">
        <pc:chgData name="Catarina Tavares" userId="24d9e2df-cc0e-4e8d-92b6-8b1a34daa05c" providerId="ADAL" clId="{5C76F830-720E-48E5-9C01-2CFD638B6DA6}" dt="2024-09-23T09:22:09.480" v="48" actId="207"/>
        <pc:sldMkLst>
          <pc:docMk/>
          <pc:sldMk cId="0" sldId="279"/>
        </pc:sldMkLst>
        <pc:graphicFrameChg chg="modGraphic">
          <ac:chgData name="Catarina Tavares" userId="24d9e2df-cc0e-4e8d-92b6-8b1a34daa05c" providerId="ADAL" clId="{5C76F830-720E-48E5-9C01-2CFD638B6DA6}" dt="2024-09-23T09:22:09.480" v="48" actId="207"/>
          <ac:graphicFrameMkLst>
            <pc:docMk/>
            <pc:sldMk cId="0" sldId="279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2:43.741" v="51" actId="207"/>
        <pc:sldMkLst>
          <pc:docMk/>
          <pc:sldMk cId="0" sldId="281"/>
        </pc:sldMkLst>
        <pc:graphicFrameChg chg="mod modGraphic">
          <ac:chgData name="Catarina Tavares" userId="24d9e2df-cc0e-4e8d-92b6-8b1a34daa05c" providerId="ADAL" clId="{5C76F830-720E-48E5-9C01-2CFD638B6DA6}" dt="2024-09-23T09:22:43.741" v="51" actId="207"/>
          <ac:graphicFrameMkLst>
            <pc:docMk/>
            <pc:sldMk cId="0" sldId="281"/>
            <ac:graphicFrameMk id="2" creationId="{00000000-0000-0000-0000-000000000000}"/>
          </ac:graphicFrameMkLst>
        </pc:graphicFrameChg>
      </pc:sldChg>
      <pc:sldChg chg="addSp delSp modSp mod">
        <pc:chgData name="Catarina Tavares" userId="24d9e2df-cc0e-4e8d-92b6-8b1a34daa05c" providerId="ADAL" clId="{5C76F830-720E-48E5-9C01-2CFD638B6DA6}" dt="2024-09-23T09:19:19.059" v="27" actId="14100"/>
        <pc:sldMkLst>
          <pc:docMk/>
          <pc:sldMk cId="0" sldId="282"/>
        </pc:sldMkLst>
        <pc:spChg chg="ord">
          <ac:chgData name="Catarina Tavares" userId="24d9e2df-cc0e-4e8d-92b6-8b1a34daa05c" providerId="ADAL" clId="{5C76F830-720E-48E5-9C01-2CFD638B6DA6}" dt="2024-09-23T09:18:58.747" v="23" actId="166"/>
          <ac:spMkLst>
            <pc:docMk/>
            <pc:sldMk cId="0" sldId="282"/>
            <ac:spMk id="23" creationId="{00000000-0000-0000-0000-000000000000}"/>
          </ac:spMkLst>
        </pc:spChg>
        <pc:spChg chg="del mod">
          <ac:chgData name="Catarina Tavares" userId="24d9e2df-cc0e-4e8d-92b6-8b1a34daa05c" providerId="ADAL" clId="{5C76F830-720E-48E5-9C01-2CFD638B6DA6}" dt="2024-09-23T09:17:04.472" v="6" actId="478"/>
          <ac:spMkLst>
            <pc:docMk/>
            <pc:sldMk cId="0" sldId="282"/>
            <ac:spMk id="30" creationId="{00000000-0000-0000-0000-000000000000}"/>
          </ac:spMkLst>
        </pc:spChg>
        <pc:spChg chg="del mod">
          <ac:chgData name="Catarina Tavares" userId="24d9e2df-cc0e-4e8d-92b6-8b1a34daa05c" providerId="ADAL" clId="{5C76F830-720E-48E5-9C01-2CFD638B6DA6}" dt="2024-09-23T09:17:01.730" v="5" actId="478"/>
          <ac:spMkLst>
            <pc:docMk/>
            <pc:sldMk cId="0" sldId="282"/>
            <ac:spMk id="32" creationId="{00000000-0000-0000-0000-000000000000}"/>
          </ac:spMkLst>
        </pc:spChg>
        <pc:spChg chg="add del mod">
          <ac:chgData name="Catarina Tavares" userId="24d9e2df-cc0e-4e8d-92b6-8b1a34daa05c" providerId="ADAL" clId="{5C76F830-720E-48E5-9C01-2CFD638B6DA6}" dt="2024-09-23T09:17:23.571" v="12" actId="478"/>
          <ac:spMkLst>
            <pc:docMk/>
            <pc:sldMk cId="0" sldId="282"/>
            <ac:spMk id="37" creationId="{B51CE359-6C12-A059-A849-0267ED9A0E4D}"/>
          </ac:spMkLst>
        </pc:spChg>
        <pc:spChg chg="add del mod">
          <ac:chgData name="Catarina Tavares" userId="24d9e2df-cc0e-4e8d-92b6-8b1a34daa05c" providerId="ADAL" clId="{5C76F830-720E-48E5-9C01-2CFD638B6DA6}" dt="2024-09-23T09:18:18.067" v="18" actId="478"/>
          <ac:spMkLst>
            <pc:docMk/>
            <pc:sldMk cId="0" sldId="282"/>
            <ac:spMk id="38" creationId="{959D5BD6-882E-1F74-CB0D-476253235FF9}"/>
          </ac:spMkLst>
        </pc:spChg>
        <pc:cxnChg chg="add mod">
          <ac:chgData name="Catarina Tavares" userId="24d9e2df-cc0e-4e8d-92b6-8b1a34daa05c" providerId="ADAL" clId="{5C76F830-720E-48E5-9C01-2CFD638B6DA6}" dt="2024-09-23T09:19:05.207" v="24" actId="14100"/>
          <ac:cxnSpMkLst>
            <pc:docMk/>
            <pc:sldMk cId="0" sldId="282"/>
            <ac:cxnSpMk id="40" creationId="{42736FD8-DD1B-899E-E4A8-59056A5B1B4C}"/>
          </ac:cxnSpMkLst>
        </pc:cxnChg>
        <pc:cxnChg chg="add mod">
          <ac:chgData name="Catarina Tavares" userId="24d9e2df-cc0e-4e8d-92b6-8b1a34daa05c" providerId="ADAL" clId="{5C76F830-720E-48E5-9C01-2CFD638B6DA6}" dt="2024-09-23T09:19:19.059" v="27" actId="14100"/>
          <ac:cxnSpMkLst>
            <pc:docMk/>
            <pc:sldMk cId="0" sldId="282"/>
            <ac:cxnSpMk id="43" creationId="{ED15B8C3-0BFC-7CB4-3E47-6AD43D37C3D8}"/>
          </ac:cxnSpMkLst>
        </pc:cxnChg>
      </pc:sldChg>
      <pc:sldChg chg="modSp mod">
        <pc:chgData name="Catarina Tavares" userId="24d9e2df-cc0e-4e8d-92b6-8b1a34daa05c" providerId="ADAL" clId="{5C76F830-720E-48E5-9C01-2CFD638B6DA6}" dt="2024-09-23T09:23:34.677" v="59" actId="207"/>
        <pc:sldMkLst>
          <pc:docMk/>
          <pc:sldMk cId="0" sldId="283"/>
        </pc:sldMkLst>
        <pc:graphicFrameChg chg="mod modGraphic">
          <ac:chgData name="Catarina Tavares" userId="24d9e2df-cc0e-4e8d-92b6-8b1a34daa05c" providerId="ADAL" clId="{5C76F830-720E-48E5-9C01-2CFD638B6DA6}" dt="2024-09-23T09:23:34.677" v="59" actId="207"/>
          <ac:graphicFrameMkLst>
            <pc:docMk/>
            <pc:sldMk cId="0" sldId="283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4:51.633" v="68" actId="207"/>
        <pc:sldMkLst>
          <pc:docMk/>
          <pc:sldMk cId="0" sldId="286"/>
        </pc:sldMkLst>
        <pc:spChg chg="mod">
          <ac:chgData name="Catarina Tavares" userId="24d9e2df-cc0e-4e8d-92b6-8b1a34daa05c" providerId="ADAL" clId="{5C76F830-720E-48E5-9C01-2CFD638B6DA6}" dt="2024-09-23T09:24:51.633" v="68" actId="207"/>
          <ac:spMkLst>
            <pc:docMk/>
            <pc:sldMk cId="0" sldId="286"/>
            <ac:spMk id="10" creationId="{00000000-0000-0000-0000-000000000000}"/>
          </ac:spMkLst>
        </pc:spChg>
        <pc:spChg chg="mod">
          <ac:chgData name="Catarina Tavares" userId="24d9e2df-cc0e-4e8d-92b6-8b1a34daa05c" providerId="ADAL" clId="{5C76F830-720E-48E5-9C01-2CFD638B6DA6}" dt="2024-09-23T09:24:22.966" v="63" actId="208"/>
          <ac:spMkLst>
            <pc:docMk/>
            <pc:sldMk cId="0" sldId="286"/>
            <ac:spMk id="11" creationId="{00000000-0000-0000-0000-000000000000}"/>
          </ac:spMkLst>
        </pc:spChg>
        <pc:graphicFrameChg chg="modGraphic">
          <ac:chgData name="Catarina Tavares" userId="24d9e2df-cc0e-4e8d-92b6-8b1a34daa05c" providerId="ADAL" clId="{5C76F830-720E-48E5-9C01-2CFD638B6DA6}" dt="2024-09-23T09:24:40.126" v="65" actId="207"/>
          <ac:graphicFrameMkLst>
            <pc:docMk/>
            <pc:sldMk cId="0" sldId="286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5:38.363" v="75" actId="207"/>
        <pc:sldMkLst>
          <pc:docMk/>
          <pc:sldMk cId="0" sldId="287"/>
        </pc:sldMkLst>
        <pc:graphicFrameChg chg="mod modGraphic">
          <ac:chgData name="Catarina Tavares" userId="24d9e2df-cc0e-4e8d-92b6-8b1a34daa05c" providerId="ADAL" clId="{5C76F830-720E-48E5-9C01-2CFD638B6DA6}" dt="2024-09-23T09:25:38.363" v="75" actId="207"/>
          <ac:graphicFrameMkLst>
            <pc:docMk/>
            <pc:sldMk cId="0" sldId="287"/>
            <ac:graphicFrameMk id="3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6:39.558" v="87" actId="108"/>
        <pc:sldMkLst>
          <pc:docMk/>
          <pc:sldMk cId="0" sldId="288"/>
        </pc:sldMkLst>
        <pc:graphicFrameChg chg="modGraphic">
          <ac:chgData name="Catarina Tavares" userId="24d9e2df-cc0e-4e8d-92b6-8b1a34daa05c" providerId="ADAL" clId="{5C76F830-720E-48E5-9C01-2CFD638B6DA6}" dt="2024-09-23T09:26:39.558" v="87" actId="108"/>
          <ac:graphicFrameMkLst>
            <pc:docMk/>
            <pc:sldMk cId="0" sldId="288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6:34.365" v="86" actId="108"/>
        <pc:sldMkLst>
          <pc:docMk/>
          <pc:sldMk cId="0" sldId="289"/>
        </pc:sldMkLst>
        <pc:graphicFrameChg chg="modGraphic">
          <ac:chgData name="Catarina Tavares" userId="24d9e2df-cc0e-4e8d-92b6-8b1a34daa05c" providerId="ADAL" clId="{5C76F830-720E-48E5-9C01-2CFD638B6DA6}" dt="2024-09-23T09:26:34.365" v="86" actId="108"/>
          <ac:graphicFrameMkLst>
            <pc:docMk/>
            <pc:sldMk cId="0" sldId="289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6:30.378" v="85" actId="108"/>
        <pc:sldMkLst>
          <pc:docMk/>
          <pc:sldMk cId="0" sldId="290"/>
        </pc:sldMkLst>
        <pc:graphicFrameChg chg="modGraphic">
          <ac:chgData name="Catarina Tavares" userId="24d9e2df-cc0e-4e8d-92b6-8b1a34daa05c" providerId="ADAL" clId="{5C76F830-720E-48E5-9C01-2CFD638B6DA6}" dt="2024-09-23T09:26:30.378" v="85" actId="108"/>
          <ac:graphicFrameMkLst>
            <pc:docMk/>
            <pc:sldMk cId="0" sldId="290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6:15.351" v="81" actId="108"/>
        <pc:sldMkLst>
          <pc:docMk/>
          <pc:sldMk cId="0" sldId="291"/>
        </pc:sldMkLst>
        <pc:graphicFrameChg chg="modGraphic">
          <ac:chgData name="Catarina Tavares" userId="24d9e2df-cc0e-4e8d-92b6-8b1a34daa05c" providerId="ADAL" clId="{5C76F830-720E-48E5-9C01-2CFD638B6DA6}" dt="2024-09-23T09:26:15.351" v="81" actId="108"/>
          <ac:graphicFrameMkLst>
            <pc:docMk/>
            <pc:sldMk cId="0" sldId="291"/>
            <ac:graphicFrameMk id="2" creationId="{00000000-0000-0000-0000-000000000000}"/>
          </ac:graphicFrameMkLst>
        </pc:graphicFrameChg>
      </pc:sldChg>
      <pc:sldChg chg="modSp">
        <pc:chgData name="Catarina Tavares" userId="24d9e2df-cc0e-4e8d-92b6-8b1a34daa05c" providerId="ADAL" clId="{5C76F830-720E-48E5-9C01-2CFD638B6DA6}" dt="2024-09-23T09:26:02.649" v="77"/>
        <pc:sldMkLst>
          <pc:docMk/>
          <pc:sldMk cId="0" sldId="293"/>
        </pc:sldMkLst>
        <pc:graphicFrameChg chg="mod">
          <ac:chgData name="Catarina Tavares" userId="24d9e2df-cc0e-4e8d-92b6-8b1a34daa05c" providerId="ADAL" clId="{5C76F830-720E-48E5-9C01-2CFD638B6DA6}" dt="2024-09-23T09:26:02.649" v="77"/>
          <ac:graphicFrameMkLst>
            <pc:docMk/>
            <pc:sldMk cId="0" sldId="293"/>
            <ac:graphicFrameMk id="2" creationId="{00000000-0000-0000-0000-000000000000}"/>
          </ac:graphicFrameMkLst>
        </pc:graphicFrameChg>
      </pc:sldChg>
      <pc:sldChg chg="modSp">
        <pc:chgData name="Catarina Tavares" userId="24d9e2df-cc0e-4e8d-92b6-8b1a34daa05c" providerId="ADAL" clId="{5C76F830-720E-48E5-9C01-2CFD638B6DA6}" dt="2024-09-23T09:26:24.317" v="83"/>
        <pc:sldMkLst>
          <pc:docMk/>
          <pc:sldMk cId="0" sldId="294"/>
        </pc:sldMkLst>
        <pc:graphicFrameChg chg="mod">
          <ac:chgData name="Catarina Tavares" userId="24d9e2df-cc0e-4e8d-92b6-8b1a34daa05c" providerId="ADAL" clId="{5C76F830-720E-48E5-9C01-2CFD638B6DA6}" dt="2024-09-23T09:26:24.317" v="83"/>
          <ac:graphicFrameMkLst>
            <pc:docMk/>
            <pc:sldMk cId="0" sldId="294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7:31.580" v="93" actId="207"/>
        <pc:sldMkLst>
          <pc:docMk/>
          <pc:sldMk cId="0" sldId="297"/>
        </pc:sldMkLst>
        <pc:graphicFrameChg chg="modGraphic">
          <ac:chgData name="Catarina Tavares" userId="24d9e2df-cc0e-4e8d-92b6-8b1a34daa05c" providerId="ADAL" clId="{5C76F830-720E-48E5-9C01-2CFD638B6DA6}" dt="2024-09-23T09:27:31.580" v="93" actId="207"/>
          <ac:graphicFrameMkLst>
            <pc:docMk/>
            <pc:sldMk cId="0" sldId="297"/>
            <ac:graphicFrameMk id="2" creationId="{00000000-0000-0000-0000-000000000000}"/>
          </ac:graphicFrameMkLst>
        </pc:graphicFrameChg>
      </pc:sldChg>
      <pc:sldChg chg="modSp mod">
        <pc:chgData name="Catarina Tavares" userId="24d9e2df-cc0e-4e8d-92b6-8b1a34daa05c" providerId="ADAL" clId="{5C76F830-720E-48E5-9C01-2CFD638B6DA6}" dt="2024-09-23T09:27:41.146" v="95" actId="207"/>
        <pc:sldMkLst>
          <pc:docMk/>
          <pc:sldMk cId="0" sldId="298"/>
        </pc:sldMkLst>
        <pc:spChg chg="mod">
          <ac:chgData name="Catarina Tavares" userId="24d9e2df-cc0e-4e8d-92b6-8b1a34daa05c" providerId="ADAL" clId="{5C76F830-720E-48E5-9C01-2CFD638B6DA6}" dt="2024-09-23T09:27:41.146" v="95" actId="207"/>
          <ac:spMkLst>
            <pc:docMk/>
            <pc:sldMk cId="0" sldId="298"/>
            <ac:spMk id="1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6096000" y="0"/>
                </a:moveTo>
                <a:lnTo>
                  <a:pt x="0" y="0"/>
                </a:lnTo>
                <a:lnTo>
                  <a:pt x="0" y="6857999"/>
                </a:lnTo>
                <a:lnTo>
                  <a:pt x="6096000" y="6857999"/>
                </a:lnTo>
                <a:lnTo>
                  <a:pt x="6096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58111"/>
            <a:ext cx="12188952" cy="519988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10612" y="778763"/>
            <a:ext cx="7762240" cy="7508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6036" y="2304796"/>
            <a:ext cx="5125085" cy="322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FF636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56759" y="786383"/>
            <a:ext cx="3078480" cy="264261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81703" y="6296659"/>
            <a:ext cx="3296920" cy="39751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581025" marR="5080" indent="-568325">
              <a:lnSpc>
                <a:spcPct val="103299"/>
              </a:lnSpc>
              <a:spcBef>
                <a:spcPts val="50"/>
              </a:spcBef>
            </a:pPr>
            <a:r>
              <a:rPr sz="1200" b="1" spc="204" dirty="0">
                <a:solidFill>
                  <a:srgbClr val="FFFFFF"/>
                </a:solidFill>
                <a:latin typeface="Calibri"/>
                <a:cs typeface="Calibri"/>
              </a:rPr>
              <a:t>WP3</a:t>
            </a:r>
            <a:r>
              <a:rPr sz="1200" b="1" spc="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entury Gothic"/>
                <a:cs typeface="Century Gothic"/>
              </a:rPr>
              <a:t>NON-</a:t>
            </a:r>
            <a:r>
              <a:rPr sz="1200" spc="65" dirty="0">
                <a:solidFill>
                  <a:srgbClr val="FFFFFF"/>
                </a:solidFill>
                <a:latin typeface="Century Gothic"/>
                <a:cs typeface="Century Gothic"/>
              </a:rPr>
              <a:t>FORMAL</a:t>
            </a:r>
            <a:r>
              <a:rPr sz="1200" spc="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200" spc="55" dirty="0">
                <a:solidFill>
                  <a:srgbClr val="FFFFFF"/>
                </a:solidFill>
                <a:latin typeface="Century Gothic"/>
                <a:cs typeface="Century Gothic"/>
              </a:rPr>
              <a:t>EDUCATION</a:t>
            </a:r>
            <a:r>
              <a:rPr sz="1200" spc="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Century Gothic"/>
                <a:cs typeface="Century Gothic"/>
              </a:rPr>
              <a:t>PROJECT </a:t>
            </a:r>
            <a:r>
              <a:rPr sz="1200" dirty="0">
                <a:solidFill>
                  <a:srgbClr val="FFFFFF"/>
                </a:solidFill>
                <a:latin typeface="Century Gothic"/>
                <a:cs typeface="Century Gothic"/>
              </a:rPr>
              <a:t>2022-</a:t>
            </a:r>
            <a:r>
              <a:rPr sz="1200" spc="-100" dirty="0">
                <a:solidFill>
                  <a:srgbClr val="FFFFFF"/>
                </a:solidFill>
                <a:latin typeface="Century Gothic"/>
                <a:cs typeface="Century Gothic"/>
              </a:rPr>
              <a:t>1-</a:t>
            </a:r>
            <a:r>
              <a:rPr sz="1200" spc="80" dirty="0">
                <a:solidFill>
                  <a:srgbClr val="FFFFFF"/>
                </a:solidFill>
                <a:latin typeface="Century Gothic"/>
                <a:cs typeface="Century Gothic"/>
              </a:rPr>
              <a:t>IT03-</a:t>
            </a:r>
            <a:r>
              <a:rPr sz="1200" dirty="0">
                <a:solidFill>
                  <a:srgbClr val="FFFFFF"/>
                </a:solidFill>
                <a:latin typeface="Century Gothic"/>
                <a:cs typeface="Century Gothic"/>
              </a:rPr>
              <a:t>KA220-</a:t>
            </a:r>
            <a:r>
              <a:rPr sz="1200" spc="50" dirty="0">
                <a:solidFill>
                  <a:srgbClr val="FFFFFF"/>
                </a:solidFill>
                <a:latin typeface="Century Gothic"/>
                <a:cs typeface="Century Gothic"/>
              </a:rPr>
              <a:t>YOU-</a:t>
            </a:r>
            <a:r>
              <a:rPr sz="1200" spc="70" dirty="0">
                <a:solidFill>
                  <a:srgbClr val="FFFFFF"/>
                </a:solidFill>
                <a:latin typeface="Century Gothic"/>
                <a:cs typeface="Century Gothic"/>
              </a:rPr>
              <a:t>000085578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75859" y="3523386"/>
            <a:ext cx="5452745" cy="194119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 indent="363855">
              <a:lnSpc>
                <a:spcPct val="101899"/>
              </a:lnSpc>
              <a:spcBef>
                <a:spcPts val="25"/>
              </a:spcBef>
            </a:pPr>
            <a:r>
              <a:rPr sz="3200" b="1" spc="305" dirty="0">
                <a:solidFill>
                  <a:srgbClr val="FFFFFF"/>
                </a:solidFill>
                <a:latin typeface="Calibri"/>
                <a:cs typeface="Calibri"/>
              </a:rPr>
              <a:t>Mobilizacija</a:t>
            </a:r>
            <a:r>
              <a:rPr sz="3200" b="1" spc="1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409" dirty="0">
                <a:solidFill>
                  <a:srgbClr val="FFFFFF"/>
                </a:solidFill>
                <a:latin typeface="Calibri"/>
                <a:cs typeface="Calibri"/>
              </a:rPr>
              <a:t>mladih</a:t>
            </a:r>
            <a:r>
              <a:rPr sz="3200" b="1" spc="1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400" dirty="0">
                <a:solidFill>
                  <a:srgbClr val="FFFFFF"/>
                </a:solidFill>
                <a:latin typeface="Calibri"/>
                <a:cs typeface="Calibri"/>
              </a:rPr>
              <a:t>za </a:t>
            </a:r>
            <a:r>
              <a:rPr sz="3200" b="1" spc="385" dirty="0">
                <a:solidFill>
                  <a:srgbClr val="FFFFFF"/>
                </a:solidFill>
                <a:latin typeface="Calibri"/>
                <a:cs typeface="Calibri"/>
              </a:rPr>
              <a:t>rodno</a:t>
            </a:r>
            <a:r>
              <a:rPr sz="3200" b="1" spc="2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375" dirty="0">
                <a:solidFill>
                  <a:srgbClr val="FFFFFF"/>
                </a:solidFill>
                <a:latin typeface="Calibri"/>
                <a:cs typeface="Calibri"/>
              </a:rPr>
              <a:t>inkluzivne</a:t>
            </a:r>
            <a:r>
              <a:rPr sz="3200" b="1" spc="2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385" dirty="0">
                <a:solidFill>
                  <a:srgbClr val="FFFFFF"/>
                </a:solidFill>
                <a:latin typeface="Calibri"/>
                <a:cs typeface="Calibri"/>
              </a:rPr>
              <a:t>gradove</a:t>
            </a:r>
            <a:endParaRPr sz="3200">
              <a:latin typeface="Calibri"/>
              <a:cs typeface="Calibri"/>
            </a:endParaRPr>
          </a:p>
          <a:p>
            <a:pPr marR="488315" algn="ctr">
              <a:lnSpc>
                <a:spcPct val="100000"/>
              </a:lnSpc>
              <a:spcBef>
                <a:spcPts val="3604"/>
              </a:spcBef>
            </a:pPr>
            <a:r>
              <a:rPr sz="3100" b="0" spc="70" dirty="0">
                <a:solidFill>
                  <a:srgbClr val="FFFFFF"/>
                </a:solidFill>
                <a:latin typeface="Montserrat Thin"/>
                <a:cs typeface="Montserrat Thin"/>
              </a:rPr>
              <a:t>ALAT</a:t>
            </a:r>
            <a:r>
              <a:rPr sz="3100" b="0" spc="-140" dirty="0">
                <a:solidFill>
                  <a:srgbClr val="FFFFFF"/>
                </a:solidFill>
                <a:latin typeface="Montserrat Thin"/>
                <a:cs typeface="Montserrat Thin"/>
              </a:rPr>
              <a:t> </a:t>
            </a:r>
            <a:r>
              <a:rPr sz="3100" b="0" dirty="0">
                <a:solidFill>
                  <a:srgbClr val="FFFFFF"/>
                </a:solidFill>
                <a:latin typeface="Montserrat Thin"/>
                <a:cs typeface="Montserrat Thin"/>
              </a:rPr>
              <a:t>ZA</a:t>
            </a:r>
            <a:r>
              <a:rPr sz="3100" b="0" spc="-140" dirty="0">
                <a:solidFill>
                  <a:srgbClr val="FFFFFF"/>
                </a:solidFill>
                <a:latin typeface="Montserrat Thin"/>
                <a:cs typeface="Montserrat Thin"/>
              </a:rPr>
              <a:t> </a:t>
            </a:r>
            <a:r>
              <a:rPr sz="3100" b="0" spc="50" dirty="0">
                <a:solidFill>
                  <a:srgbClr val="FFFFFF"/>
                </a:solidFill>
                <a:latin typeface="Montserrat Thin"/>
                <a:cs typeface="Montserrat Thin"/>
              </a:rPr>
              <a:t>TRENERE</a:t>
            </a:r>
            <a:endParaRPr sz="3100">
              <a:latin typeface="Montserrat Thin"/>
              <a:cs typeface="Montserrat Thi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20958" y="1745944"/>
            <a:ext cx="3423920" cy="371475"/>
          </a:xfrm>
          <a:custGeom>
            <a:avLst/>
            <a:gdLst/>
            <a:ahLst/>
            <a:cxnLst/>
            <a:rect l="l" t="t" r="r" b="b"/>
            <a:pathLst>
              <a:path w="3423920" h="371475">
                <a:moveTo>
                  <a:pt x="3423869" y="0"/>
                </a:moveTo>
                <a:lnTo>
                  <a:pt x="3423869" y="0"/>
                </a:lnTo>
                <a:lnTo>
                  <a:pt x="0" y="0"/>
                </a:lnTo>
                <a:lnTo>
                  <a:pt x="0" y="370852"/>
                </a:lnTo>
                <a:lnTo>
                  <a:pt x="3423869" y="370852"/>
                </a:lnTo>
                <a:lnTo>
                  <a:pt x="3423869" y="0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97085" y="1741181"/>
            <a:ext cx="0" cy="1950720"/>
          </a:xfrm>
          <a:custGeom>
            <a:avLst/>
            <a:gdLst/>
            <a:ahLst/>
            <a:cxnLst/>
            <a:rect l="l" t="t" r="r" b="b"/>
            <a:pathLst>
              <a:path h="1950720">
                <a:moveTo>
                  <a:pt x="0" y="0"/>
                </a:moveTo>
                <a:lnTo>
                  <a:pt x="0" y="195013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81861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66636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51411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36186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20960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605736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90510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975285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60061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44836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29610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714386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399161" y="1741181"/>
            <a:ext cx="0" cy="1579880"/>
          </a:xfrm>
          <a:custGeom>
            <a:avLst/>
            <a:gdLst/>
            <a:ahLst/>
            <a:cxnLst/>
            <a:rect l="l" t="t" r="r" b="b"/>
            <a:pathLst>
              <a:path h="1579879">
                <a:moveTo>
                  <a:pt x="0" y="0"/>
                </a:moveTo>
                <a:lnTo>
                  <a:pt x="0" y="1579284"/>
                </a:lnTo>
              </a:path>
            </a:pathLst>
          </a:custGeom>
          <a:ln w="9525">
            <a:solidFill>
              <a:srgbClr val="D8D8D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40386" y="1736419"/>
            <a:ext cx="11337925" cy="1960245"/>
            <a:chOff x="440386" y="1736419"/>
            <a:chExt cx="11337925" cy="1960245"/>
          </a:xfrm>
        </p:grpSpPr>
        <p:sp>
          <p:nvSpPr>
            <p:cNvPr id="18" name="object 18"/>
            <p:cNvSpPr/>
            <p:nvPr/>
          </p:nvSpPr>
          <p:spPr>
            <a:xfrm>
              <a:off x="445148" y="1741181"/>
              <a:ext cx="11328400" cy="1950720"/>
            </a:xfrm>
            <a:custGeom>
              <a:avLst/>
              <a:gdLst/>
              <a:ahLst/>
              <a:cxnLst/>
              <a:rect l="l" t="t" r="r" b="b"/>
              <a:pathLst>
                <a:path w="11328400" h="1950720">
                  <a:moveTo>
                    <a:pt x="10638787" y="0"/>
                  </a:moveTo>
                  <a:lnTo>
                    <a:pt x="10638787" y="1579284"/>
                  </a:lnTo>
                </a:path>
                <a:path w="11328400" h="1950720">
                  <a:moveTo>
                    <a:pt x="0" y="375612"/>
                  </a:moveTo>
                  <a:lnTo>
                    <a:pt x="11328324" y="375612"/>
                  </a:lnTo>
                </a:path>
                <a:path w="11328400" h="1950720">
                  <a:moveTo>
                    <a:pt x="0" y="746462"/>
                  </a:moveTo>
                  <a:lnTo>
                    <a:pt x="11328324" y="746462"/>
                  </a:lnTo>
                </a:path>
                <a:path w="11328400" h="1950720">
                  <a:moveTo>
                    <a:pt x="0" y="1203672"/>
                  </a:moveTo>
                  <a:lnTo>
                    <a:pt x="11328324" y="1203672"/>
                  </a:lnTo>
                </a:path>
                <a:path w="11328400" h="1950720">
                  <a:moveTo>
                    <a:pt x="0" y="1574522"/>
                  </a:moveTo>
                  <a:lnTo>
                    <a:pt x="11328324" y="1574522"/>
                  </a:lnTo>
                </a:path>
                <a:path w="11328400" h="1950720">
                  <a:moveTo>
                    <a:pt x="4762" y="0"/>
                  </a:moveTo>
                  <a:lnTo>
                    <a:pt x="4762" y="1950134"/>
                  </a:lnTo>
                </a:path>
                <a:path w="11328400" h="1950720">
                  <a:moveTo>
                    <a:pt x="11323562" y="0"/>
                  </a:moveTo>
                  <a:lnTo>
                    <a:pt x="11323562" y="1950134"/>
                  </a:lnTo>
                </a:path>
                <a:path w="11328400" h="1950720">
                  <a:moveTo>
                    <a:pt x="0" y="4762"/>
                  </a:moveTo>
                  <a:lnTo>
                    <a:pt x="11328324" y="4762"/>
                  </a:lnTo>
                </a:path>
                <a:path w="11328400" h="1950720">
                  <a:moveTo>
                    <a:pt x="0" y="1945372"/>
                  </a:moveTo>
                  <a:lnTo>
                    <a:pt x="11328324" y="1945372"/>
                  </a:lnTo>
                </a:path>
              </a:pathLst>
            </a:custGeom>
            <a:ln w="9525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280109" y="2988318"/>
              <a:ext cx="6105525" cy="271780"/>
            </a:xfrm>
            <a:custGeom>
              <a:avLst/>
              <a:gdLst/>
              <a:ahLst/>
              <a:cxnLst/>
              <a:rect l="l" t="t" r="r" b="b"/>
              <a:pathLst>
                <a:path w="6105525" h="271779">
                  <a:moveTo>
                    <a:pt x="5969782" y="0"/>
                  </a:moveTo>
                  <a:lnTo>
                    <a:pt x="135670" y="0"/>
                  </a:lnTo>
                  <a:lnTo>
                    <a:pt x="92787" y="6916"/>
                  </a:lnTo>
                  <a:lnTo>
                    <a:pt x="55545" y="26176"/>
                  </a:lnTo>
                  <a:lnTo>
                    <a:pt x="26176" y="55545"/>
                  </a:lnTo>
                  <a:lnTo>
                    <a:pt x="6916" y="92787"/>
                  </a:lnTo>
                  <a:lnTo>
                    <a:pt x="0" y="135663"/>
                  </a:lnTo>
                  <a:lnTo>
                    <a:pt x="6916" y="178546"/>
                  </a:lnTo>
                  <a:lnTo>
                    <a:pt x="26176" y="215789"/>
                  </a:lnTo>
                  <a:lnTo>
                    <a:pt x="55545" y="245158"/>
                  </a:lnTo>
                  <a:lnTo>
                    <a:pt x="92787" y="264418"/>
                  </a:lnTo>
                  <a:lnTo>
                    <a:pt x="135670" y="271335"/>
                  </a:lnTo>
                  <a:lnTo>
                    <a:pt x="5969775" y="271341"/>
                  </a:lnTo>
                  <a:lnTo>
                    <a:pt x="6012657" y="264425"/>
                  </a:lnTo>
                  <a:lnTo>
                    <a:pt x="6049900" y="245165"/>
                  </a:lnTo>
                  <a:lnTo>
                    <a:pt x="6079268" y="215796"/>
                  </a:lnTo>
                  <a:lnTo>
                    <a:pt x="6098528" y="178553"/>
                  </a:lnTo>
                  <a:lnTo>
                    <a:pt x="6105451" y="135670"/>
                  </a:lnTo>
                  <a:lnTo>
                    <a:pt x="6098534" y="92787"/>
                  </a:lnTo>
                  <a:lnTo>
                    <a:pt x="6079275" y="55545"/>
                  </a:lnTo>
                  <a:lnTo>
                    <a:pt x="6049907" y="26176"/>
                  </a:lnTo>
                  <a:lnTo>
                    <a:pt x="6012664" y="6916"/>
                  </a:lnTo>
                  <a:lnTo>
                    <a:pt x="5969782" y="0"/>
                  </a:lnTo>
                  <a:close/>
                </a:path>
              </a:pathLst>
            </a:custGeom>
            <a:solidFill>
              <a:srgbClr val="F9B1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556708" y="3365626"/>
              <a:ext cx="10152380" cy="272415"/>
            </a:xfrm>
            <a:custGeom>
              <a:avLst/>
              <a:gdLst/>
              <a:ahLst/>
              <a:cxnLst/>
              <a:rect l="l" t="t" r="r" b="b"/>
              <a:pathLst>
                <a:path w="10152380" h="272414">
                  <a:moveTo>
                    <a:pt x="10015907" y="0"/>
                  </a:moveTo>
                  <a:lnTo>
                    <a:pt x="136103" y="0"/>
                  </a:lnTo>
                  <a:lnTo>
                    <a:pt x="93084" y="6938"/>
                  </a:lnTo>
                  <a:lnTo>
                    <a:pt x="55722" y="26260"/>
                  </a:lnTo>
                  <a:lnTo>
                    <a:pt x="26260" y="55722"/>
                  </a:lnTo>
                  <a:lnTo>
                    <a:pt x="6938" y="93084"/>
                  </a:lnTo>
                  <a:lnTo>
                    <a:pt x="0" y="136093"/>
                  </a:lnTo>
                  <a:lnTo>
                    <a:pt x="6938" y="179112"/>
                  </a:lnTo>
                  <a:lnTo>
                    <a:pt x="26260" y="216473"/>
                  </a:lnTo>
                  <a:lnTo>
                    <a:pt x="55722" y="245936"/>
                  </a:lnTo>
                  <a:lnTo>
                    <a:pt x="93084" y="265257"/>
                  </a:lnTo>
                  <a:lnTo>
                    <a:pt x="136103" y="272196"/>
                  </a:lnTo>
                  <a:lnTo>
                    <a:pt x="10015896" y="272207"/>
                  </a:lnTo>
                  <a:lnTo>
                    <a:pt x="10058915" y="265269"/>
                  </a:lnTo>
                  <a:lnTo>
                    <a:pt x="10096277" y="245947"/>
                  </a:lnTo>
                  <a:lnTo>
                    <a:pt x="10125740" y="216485"/>
                  </a:lnTo>
                  <a:lnTo>
                    <a:pt x="10145061" y="179123"/>
                  </a:lnTo>
                  <a:lnTo>
                    <a:pt x="10152011" y="136104"/>
                  </a:lnTo>
                  <a:lnTo>
                    <a:pt x="10145073" y="93084"/>
                  </a:lnTo>
                  <a:lnTo>
                    <a:pt x="10125751" y="55722"/>
                  </a:lnTo>
                  <a:lnTo>
                    <a:pt x="10096288" y="26260"/>
                  </a:lnTo>
                  <a:lnTo>
                    <a:pt x="10058926" y="6938"/>
                  </a:lnTo>
                  <a:lnTo>
                    <a:pt x="10015907" y="0"/>
                  </a:lnTo>
                  <a:close/>
                </a:path>
              </a:pathLst>
            </a:custGeom>
            <a:solidFill>
              <a:srgbClr val="D488C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556708" y="3365625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8931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556708" y="2573049"/>
              <a:ext cx="10152380" cy="272415"/>
            </a:xfrm>
            <a:custGeom>
              <a:avLst/>
              <a:gdLst/>
              <a:ahLst/>
              <a:cxnLst/>
              <a:rect l="l" t="t" r="r" b="b"/>
              <a:pathLst>
                <a:path w="10152380" h="272414">
                  <a:moveTo>
                    <a:pt x="10015907" y="0"/>
                  </a:moveTo>
                  <a:lnTo>
                    <a:pt x="136103" y="0"/>
                  </a:lnTo>
                  <a:lnTo>
                    <a:pt x="93084" y="6938"/>
                  </a:lnTo>
                  <a:lnTo>
                    <a:pt x="55722" y="26260"/>
                  </a:lnTo>
                  <a:lnTo>
                    <a:pt x="26260" y="55722"/>
                  </a:lnTo>
                  <a:lnTo>
                    <a:pt x="6938" y="93084"/>
                  </a:lnTo>
                  <a:lnTo>
                    <a:pt x="0" y="136093"/>
                  </a:lnTo>
                  <a:lnTo>
                    <a:pt x="6938" y="179112"/>
                  </a:lnTo>
                  <a:lnTo>
                    <a:pt x="26260" y="216473"/>
                  </a:lnTo>
                  <a:lnTo>
                    <a:pt x="55722" y="245936"/>
                  </a:lnTo>
                  <a:lnTo>
                    <a:pt x="93084" y="265257"/>
                  </a:lnTo>
                  <a:lnTo>
                    <a:pt x="136103" y="272196"/>
                  </a:lnTo>
                  <a:lnTo>
                    <a:pt x="10015896" y="272207"/>
                  </a:lnTo>
                  <a:lnTo>
                    <a:pt x="10058915" y="265269"/>
                  </a:lnTo>
                  <a:lnTo>
                    <a:pt x="10096277" y="245947"/>
                  </a:lnTo>
                  <a:lnTo>
                    <a:pt x="10125740" y="216485"/>
                  </a:lnTo>
                  <a:lnTo>
                    <a:pt x="10145061" y="179123"/>
                  </a:lnTo>
                  <a:lnTo>
                    <a:pt x="10152011" y="136103"/>
                  </a:lnTo>
                  <a:lnTo>
                    <a:pt x="10145073" y="93084"/>
                  </a:lnTo>
                  <a:lnTo>
                    <a:pt x="10125751" y="55722"/>
                  </a:lnTo>
                  <a:lnTo>
                    <a:pt x="10096288" y="26260"/>
                  </a:lnTo>
                  <a:lnTo>
                    <a:pt x="10058926" y="6938"/>
                  </a:lnTo>
                  <a:lnTo>
                    <a:pt x="10015907" y="0"/>
                  </a:lnTo>
                  <a:close/>
                </a:path>
              </a:pathLst>
            </a:custGeom>
            <a:solidFill>
              <a:srgbClr val="81DE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465560" y="2573049"/>
              <a:ext cx="1176020" cy="272415"/>
            </a:xfrm>
            <a:custGeom>
              <a:avLst/>
              <a:gdLst/>
              <a:ahLst/>
              <a:cxnLst/>
              <a:rect l="l" t="t" r="r" b="b"/>
              <a:pathLst>
                <a:path w="1176020" h="272414">
                  <a:moveTo>
                    <a:pt x="1039571" y="0"/>
                  </a:moveTo>
                  <a:lnTo>
                    <a:pt x="136098" y="0"/>
                  </a:lnTo>
                  <a:lnTo>
                    <a:pt x="93080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0"/>
                  </a:lnTo>
                  <a:lnTo>
                    <a:pt x="0" y="136098"/>
                  </a:lnTo>
                  <a:lnTo>
                    <a:pt x="6938" y="179115"/>
                  </a:lnTo>
                  <a:lnTo>
                    <a:pt x="26259" y="216476"/>
                  </a:lnTo>
                  <a:lnTo>
                    <a:pt x="55720" y="245937"/>
                  </a:lnTo>
                  <a:lnTo>
                    <a:pt x="93080" y="265258"/>
                  </a:lnTo>
                  <a:lnTo>
                    <a:pt x="136098" y="272196"/>
                  </a:lnTo>
                  <a:lnTo>
                    <a:pt x="1039571" y="272196"/>
                  </a:lnTo>
                  <a:lnTo>
                    <a:pt x="1082588" y="265258"/>
                  </a:lnTo>
                  <a:lnTo>
                    <a:pt x="1119949" y="245937"/>
                  </a:lnTo>
                  <a:lnTo>
                    <a:pt x="1149410" y="216476"/>
                  </a:lnTo>
                  <a:lnTo>
                    <a:pt x="1168731" y="179115"/>
                  </a:lnTo>
                  <a:lnTo>
                    <a:pt x="1175669" y="136098"/>
                  </a:lnTo>
                  <a:lnTo>
                    <a:pt x="1168731" y="93080"/>
                  </a:lnTo>
                  <a:lnTo>
                    <a:pt x="1149410" y="55720"/>
                  </a:lnTo>
                  <a:lnTo>
                    <a:pt x="1119949" y="26259"/>
                  </a:lnTo>
                  <a:lnTo>
                    <a:pt x="1082588" y="6938"/>
                  </a:lnTo>
                  <a:lnTo>
                    <a:pt x="1039571" y="0"/>
                  </a:lnTo>
                  <a:close/>
                </a:path>
              </a:pathLst>
            </a:custGeom>
            <a:solidFill>
              <a:srgbClr val="93DC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453033" y="25730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1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1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556708" y="25730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556708" y="2166073"/>
              <a:ext cx="576580" cy="272415"/>
            </a:xfrm>
            <a:custGeom>
              <a:avLst/>
              <a:gdLst/>
              <a:ahLst/>
              <a:cxnLst/>
              <a:rect l="l" t="t" r="r" b="b"/>
              <a:pathLst>
                <a:path w="576580" h="272414">
                  <a:moveTo>
                    <a:pt x="439901" y="0"/>
                  </a:moveTo>
                  <a:lnTo>
                    <a:pt x="136098" y="0"/>
                  </a:lnTo>
                  <a:lnTo>
                    <a:pt x="93080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0"/>
                  </a:lnTo>
                  <a:lnTo>
                    <a:pt x="0" y="136098"/>
                  </a:lnTo>
                  <a:lnTo>
                    <a:pt x="6938" y="179115"/>
                  </a:lnTo>
                  <a:lnTo>
                    <a:pt x="26259" y="216476"/>
                  </a:lnTo>
                  <a:lnTo>
                    <a:pt x="55720" y="245937"/>
                  </a:lnTo>
                  <a:lnTo>
                    <a:pt x="93080" y="265258"/>
                  </a:lnTo>
                  <a:lnTo>
                    <a:pt x="136098" y="272196"/>
                  </a:lnTo>
                  <a:lnTo>
                    <a:pt x="439901" y="272196"/>
                  </a:lnTo>
                  <a:lnTo>
                    <a:pt x="482918" y="265258"/>
                  </a:lnTo>
                  <a:lnTo>
                    <a:pt x="520279" y="245937"/>
                  </a:lnTo>
                  <a:lnTo>
                    <a:pt x="549740" y="216476"/>
                  </a:lnTo>
                  <a:lnTo>
                    <a:pt x="569061" y="179115"/>
                  </a:lnTo>
                  <a:lnTo>
                    <a:pt x="575999" y="136098"/>
                  </a:lnTo>
                  <a:lnTo>
                    <a:pt x="569061" y="93080"/>
                  </a:lnTo>
                  <a:lnTo>
                    <a:pt x="549740" y="55720"/>
                  </a:lnTo>
                  <a:lnTo>
                    <a:pt x="520279" y="26259"/>
                  </a:lnTo>
                  <a:lnTo>
                    <a:pt x="482918" y="6938"/>
                  </a:lnTo>
                  <a:lnTo>
                    <a:pt x="439901" y="0"/>
                  </a:lnTo>
                  <a:close/>
                </a:path>
              </a:pathLst>
            </a:custGeom>
            <a:solidFill>
              <a:srgbClr val="9FF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556708" y="21660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497085" y="2116793"/>
            <a:ext cx="68516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82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800">
              <a:latin typeface="Times New Roman"/>
              <a:cs typeface="Times New Roman"/>
            </a:endParaRPr>
          </a:p>
          <a:p>
            <a:pPr marL="146050">
              <a:lnSpc>
                <a:spcPct val="100000"/>
              </a:lnSpc>
            </a:pPr>
            <a:r>
              <a:rPr sz="800" spc="-25" dirty="0">
                <a:latin typeface="Century Gothic"/>
                <a:cs typeface="Century Gothic"/>
              </a:rPr>
              <a:t>S1</a:t>
            </a:r>
            <a:endParaRPr sz="800">
              <a:latin typeface="Century Gothic"/>
              <a:cs typeface="Century Gothic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985492" y="2166072"/>
            <a:ext cx="576580" cy="272415"/>
            <a:chOff x="4985492" y="2166072"/>
            <a:chExt cx="576580" cy="272415"/>
          </a:xfrm>
        </p:grpSpPr>
        <p:sp>
          <p:nvSpPr>
            <p:cNvPr id="30" name="object 30"/>
            <p:cNvSpPr/>
            <p:nvPr/>
          </p:nvSpPr>
          <p:spPr>
            <a:xfrm>
              <a:off x="4985492" y="2166072"/>
              <a:ext cx="576580" cy="272415"/>
            </a:xfrm>
            <a:custGeom>
              <a:avLst/>
              <a:gdLst/>
              <a:ahLst/>
              <a:cxnLst/>
              <a:rect l="l" t="t" r="r" b="b"/>
              <a:pathLst>
                <a:path w="576579" h="272414">
                  <a:moveTo>
                    <a:pt x="439901" y="0"/>
                  </a:moveTo>
                  <a:lnTo>
                    <a:pt x="136098" y="0"/>
                  </a:lnTo>
                  <a:lnTo>
                    <a:pt x="93080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0"/>
                  </a:lnTo>
                  <a:lnTo>
                    <a:pt x="0" y="136098"/>
                  </a:lnTo>
                  <a:lnTo>
                    <a:pt x="6938" y="179116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0" y="265259"/>
                  </a:lnTo>
                  <a:lnTo>
                    <a:pt x="136098" y="272197"/>
                  </a:lnTo>
                  <a:lnTo>
                    <a:pt x="439901" y="272197"/>
                  </a:lnTo>
                  <a:lnTo>
                    <a:pt x="482918" y="265259"/>
                  </a:lnTo>
                  <a:lnTo>
                    <a:pt x="520279" y="245938"/>
                  </a:lnTo>
                  <a:lnTo>
                    <a:pt x="549740" y="216477"/>
                  </a:lnTo>
                  <a:lnTo>
                    <a:pt x="569061" y="179116"/>
                  </a:lnTo>
                  <a:lnTo>
                    <a:pt x="575999" y="136098"/>
                  </a:lnTo>
                  <a:lnTo>
                    <a:pt x="569061" y="93080"/>
                  </a:lnTo>
                  <a:lnTo>
                    <a:pt x="549740" y="55720"/>
                  </a:lnTo>
                  <a:lnTo>
                    <a:pt x="520279" y="26259"/>
                  </a:lnTo>
                  <a:lnTo>
                    <a:pt x="482918" y="6938"/>
                  </a:lnTo>
                  <a:lnTo>
                    <a:pt x="439901" y="0"/>
                  </a:lnTo>
                  <a:close/>
                </a:path>
              </a:pathLst>
            </a:custGeom>
            <a:solidFill>
              <a:srgbClr val="9FF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985492" y="21660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8" y="0"/>
                  </a:moveTo>
                  <a:lnTo>
                    <a:pt x="93080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0" y="265259"/>
                  </a:lnTo>
                  <a:lnTo>
                    <a:pt x="136098" y="272197"/>
                  </a:lnTo>
                  <a:lnTo>
                    <a:pt x="179116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6" y="6938"/>
                  </a:lnTo>
                  <a:lnTo>
                    <a:pt x="13609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920960" y="2116793"/>
            <a:ext cx="68516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82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800">
              <a:latin typeface="Times New Roman"/>
              <a:cs typeface="Times New Roman"/>
            </a:endParaRPr>
          </a:p>
          <a:p>
            <a:pPr marL="140970">
              <a:lnSpc>
                <a:spcPct val="100000"/>
              </a:lnSpc>
            </a:pPr>
            <a:r>
              <a:rPr sz="800" spc="-25" dirty="0">
                <a:latin typeface="Century Gothic"/>
                <a:cs typeface="Century Gothic"/>
              </a:rPr>
              <a:t>S2</a:t>
            </a:r>
            <a:endParaRPr sz="800">
              <a:latin typeface="Century Gothic"/>
              <a:cs typeface="Century Gothic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1129105" y="2166072"/>
            <a:ext cx="576580" cy="272415"/>
            <a:chOff x="11129105" y="2166072"/>
            <a:chExt cx="576580" cy="272415"/>
          </a:xfrm>
        </p:grpSpPr>
        <p:sp>
          <p:nvSpPr>
            <p:cNvPr id="34" name="object 34"/>
            <p:cNvSpPr/>
            <p:nvPr/>
          </p:nvSpPr>
          <p:spPr>
            <a:xfrm>
              <a:off x="11129105" y="2166073"/>
              <a:ext cx="576580" cy="272415"/>
            </a:xfrm>
            <a:custGeom>
              <a:avLst/>
              <a:gdLst/>
              <a:ahLst/>
              <a:cxnLst/>
              <a:rect l="l" t="t" r="r" b="b"/>
              <a:pathLst>
                <a:path w="576579" h="272414">
                  <a:moveTo>
                    <a:pt x="439902" y="0"/>
                  </a:moveTo>
                  <a:lnTo>
                    <a:pt x="136098" y="0"/>
                  </a:lnTo>
                  <a:lnTo>
                    <a:pt x="93080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0"/>
                  </a:lnTo>
                  <a:lnTo>
                    <a:pt x="0" y="136098"/>
                  </a:lnTo>
                  <a:lnTo>
                    <a:pt x="6938" y="179115"/>
                  </a:lnTo>
                  <a:lnTo>
                    <a:pt x="26259" y="216476"/>
                  </a:lnTo>
                  <a:lnTo>
                    <a:pt x="55720" y="245937"/>
                  </a:lnTo>
                  <a:lnTo>
                    <a:pt x="93080" y="265258"/>
                  </a:lnTo>
                  <a:lnTo>
                    <a:pt x="136098" y="272196"/>
                  </a:lnTo>
                  <a:lnTo>
                    <a:pt x="439902" y="272196"/>
                  </a:lnTo>
                  <a:lnTo>
                    <a:pt x="482920" y="265258"/>
                  </a:lnTo>
                  <a:lnTo>
                    <a:pt x="520280" y="245937"/>
                  </a:lnTo>
                  <a:lnTo>
                    <a:pt x="549741" y="216476"/>
                  </a:lnTo>
                  <a:lnTo>
                    <a:pt x="569062" y="179115"/>
                  </a:lnTo>
                  <a:lnTo>
                    <a:pt x="576000" y="136098"/>
                  </a:lnTo>
                  <a:lnTo>
                    <a:pt x="569062" y="93080"/>
                  </a:lnTo>
                  <a:lnTo>
                    <a:pt x="549741" y="55720"/>
                  </a:lnTo>
                  <a:lnTo>
                    <a:pt x="520280" y="26259"/>
                  </a:lnTo>
                  <a:lnTo>
                    <a:pt x="482920" y="6938"/>
                  </a:lnTo>
                  <a:lnTo>
                    <a:pt x="439902" y="0"/>
                  </a:lnTo>
                  <a:close/>
                </a:path>
              </a:pathLst>
            </a:custGeom>
            <a:solidFill>
              <a:srgbClr val="9FF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129105" y="21660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1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1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9" y="216477"/>
                  </a:lnTo>
                  <a:lnTo>
                    <a:pt x="265260" y="179117"/>
                  </a:lnTo>
                  <a:lnTo>
                    <a:pt x="272199" y="136099"/>
                  </a:lnTo>
                  <a:lnTo>
                    <a:pt x="265260" y="93081"/>
                  </a:lnTo>
                  <a:lnTo>
                    <a:pt x="245939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083935" y="2116793"/>
            <a:ext cx="68516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82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800">
              <a:latin typeface="Times New Roman"/>
              <a:cs typeface="Times New Roman"/>
            </a:endParaRPr>
          </a:p>
          <a:p>
            <a:pPr marL="121285">
              <a:lnSpc>
                <a:spcPct val="100000"/>
              </a:lnSpc>
            </a:pPr>
            <a:r>
              <a:rPr sz="800" spc="-25" dirty="0">
                <a:latin typeface="Century Gothic"/>
                <a:cs typeface="Century Gothic"/>
              </a:rPr>
              <a:t>S3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78702" y="4211760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0"/>
                </a:lnTo>
                <a:lnTo>
                  <a:pt x="6938" y="93081"/>
                </a:lnTo>
                <a:lnTo>
                  <a:pt x="0" y="136099"/>
                </a:lnTo>
                <a:lnTo>
                  <a:pt x="6938" y="179117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7"/>
                </a:lnTo>
                <a:lnTo>
                  <a:pt x="272198" y="136099"/>
                </a:lnTo>
                <a:lnTo>
                  <a:pt x="265259" y="93081"/>
                </a:lnTo>
                <a:lnTo>
                  <a:pt x="245938" y="55720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75113" y="4281423"/>
            <a:ext cx="8001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50" dirty="0">
                <a:latin typeface="Calibri"/>
                <a:cs typeface="Calibri"/>
              </a:rPr>
              <a:t>S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78702" y="4567589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1"/>
                </a:lnTo>
                <a:lnTo>
                  <a:pt x="6938" y="93081"/>
                </a:lnTo>
                <a:lnTo>
                  <a:pt x="0" y="136099"/>
                </a:lnTo>
                <a:lnTo>
                  <a:pt x="6938" y="179117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7"/>
                </a:lnTo>
                <a:lnTo>
                  <a:pt x="272198" y="136099"/>
                </a:lnTo>
                <a:lnTo>
                  <a:pt x="265259" y="93081"/>
                </a:lnTo>
                <a:lnTo>
                  <a:pt x="245938" y="55721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40982" y="4606035"/>
            <a:ext cx="51066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3845" algn="l"/>
              </a:tabLst>
            </a:pPr>
            <a:r>
              <a:rPr sz="1050" spc="104" baseline="3968" dirty="0">
                <a:solidFill>
                  <a:srgbClr val="FFFFFF"/>
                </a:solidFill>
                <a:latin typeface="Calibri"/>
                <a:cs typeface="Calibri"/>
              </a:rPr>
              <a:t>GS</a:t>
            </a:r>
            <a:r>
              <a:rPr sz="1050" baseline="3968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1000" b="1" spc="125" dirty="0">
                <a:solidFill>
                  <a:srgbClr val="939393"/>
                </a:solidFill>
                <a:latin typeface="Calibri"/>
                <a:cs typeface="Calibri"/>
              </a:rPr>
              <a:t>Početak</a:t>
            </a:r>
            <a:r>
              <a:rPr sz="1000" b="1" spc="6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b="1" spc="105" dirty="0">
                <a:solidFill>
                  <a:srgbClr val="939393"/>
                </a:solidFill>
                <a:latin typeface="Calibri"/>
                <a:cs typeface="Calibri"/>
              </a:rPr>
              <a:t>igre</a:t>
            </a:r>
            <a:r>
              <a:rPr sz="1000" b="1" spc="3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5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5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Gejmifikovano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iskustvo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939393"/>
                </a:solidFill>
                <a:latin typeface="Calibri"/>
                <a:cs typeface="Calibri"/>
              </a:rPr>
              <a:t>učenja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počinje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14" dirty="0">
                <a:solidFill>
                  <a:srgbClr val="939393"/>
                </a:solidFill>
                <a:latin typeface="Calibri"/>
                <a:cs typeface="Calibri"/>
              </a:rPr>
              <a:t>1.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i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završava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se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45" dirty="0">
                <a:solidFill>
                  <a:srgbClr val="939393"/>
                </a:solidFill>
                <a:latin typeface="Calibri"/>
                <a:cs typeface="Calibri"/>
              </a:rPr>
              <a:t>15.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dana.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78702" y="5670655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0"/>
                </a:lnTo>
                <a:lnTo>
                  <a:pt x="6938" y="93081"/>
                </a:lnTo>
                <a:lnTo>
                  <a:pt x="0" y="136099"/>
                </a:lnTo>
                <a:lnTo>
                  <a:pt x="6938" y="179116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6"/>
                </a:lnTo>
                <a:lnTo>
                  <a:pt x="272198" y="136099"/>
                </a:lnTo>
                <a:lnTo>
                  <a:pt x="265259" y="93081"/>
                </a:lnTo>
                <a:lnTo>
                  <a:pt x="245938" y="55720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EF31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74320" y="5741415"/>
            <a:ext cx="8191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50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endParaRPr sz="70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905558" y="2573047"/>
            <a:ext cx="8480425" cy="687705"/>
            <a:chOff x="1905558" y="2573047"/>
            <a:chExt cx="8480425" cy="687705"/>
          </a:xfrm>
        </p:grpSpPr>
        <p:sp>
          <p:nvSpPr>
            <p:cNvPr id="44" name="object 44"/>
            <p:cNvSpPr/>
            <p:nvPr/>
          </p:nvSpPr>
          <p:spPr>
            <a:xfrm>
              <a:off x="4280109" y="2988317"/>
              <a:ext cx="612775" cy="272415"/>
            </a:xfrm>
            <a:custGeom>
              <a:avLst/>
              <a:gdLst/>
              <a:ahLst/>
              <a:cxnLst/>
              <a:rect l="l" t="t" r="r" b="b"/>
              <a:pathLst>
                <a:path w="612775" h="272414">
                  <a:moveTo>
                    <a:pt x="476213" y="0"/>
                  </a:moveTo>
                  <a:lnTo>
                    <a:pt x="136099" y="0"/>
                  </a:lnTo>
                  <a:lnTo>
                    <a:pt x="93081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8"/>
                  </a:lnTo>
                  <a:lnTo>
                    <a:pt x="6938" y="179115"/>
                  </a:lnTo>
                  <a:lnTo>
                    <a:pt x="26259" y="216476"/>
                  </a:lnTo>
                  <a:lnTo>
                    <a:pt x="55720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476213" y="272197"/>
                  </a:lnTo>
                  <a:lnTo>
                    <a:pt x="519230" y="265259"/>
                  </a:lnTo>
                  <a:lnTo>
                    <a:pt x="556591" y="245938"/>
                  </a:lnTo>
                  <a:lnTo>
                    <a:pt x="586052" y="216477"/>
                  </a:lnTo>
                  <a:lnTo>
                    <a:pt x="605373" y="179117"/>
                  </a:lnTo>
                  <a:lnTo>
                    <a:pt x="612312" y="136099"/>
                  </a:lnTo>
                  <a:lnTo>
                    <a:pt x="605374" y="93081"/>
                  </a:lnTo>
                  <a:lnTo>
                    <a:pt x="586053" y="55720"/>
                  </a:lnTo>
                  <a:lnTo>
                    <a:pt x="556591" y="26259"/>
                  </a:lnTo>
                  <a:lnTo>
                    <a:pt x="519230" y="6938"/>
                  </a:lnTo>
                  <a:lnTo>
                    <a:pt x="476213" y="0"/>
                  </a:lnTo>
                  <a:close/>
                </a:path>
              </a:pathLst>
            </a:custGeom>
            <a:solidFill>
              <a:srgbClr val="F577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280109" y="298831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1" y="26259"/>
                  </a:lnTo>
                  <a:lnTo>
                    <a:pt x="26259" y="55721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1" y="245939"/>
                  </a:lnTo>
                  <a:lnTo>
                    <a:pt x="93081" y="265260"/>
                  </a:lnTo>
                  <a:lnTo>
                    <a:pt x="136099" y="272199"/>
                  </a:lnTo>
                  <a:lnTo>
                    <a:pt x="179117" y="265260"/>
                  </a:lnTo>
                  <a:lnTo>
                    <a:pt x="216477" y="245939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1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EF31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941418" y="2573049"/>
              <a:ext cx="8444230" cy="272415"/>
            </a:xfrm>
            <a:custGeom>
              <a:avLst/>
              <a:gdLst/>
              <a:ahLst/>
              <a:cxnLst/>
              <a:rect l="l" t="t" r="r" b="b"/>
              <a:pathLst>
                <a:path w="8444230" h="272414">
                  <a:moveTo>
                    <a:pt x="8308045" y="0"/>
                  </a:moveTo>
                  <a:lnTo>
                    <a:pt x="136100" y="0"/>
                  </a:lnTo>
                  <a:lnTo>
                    <a:pt x="93082" y="6938"/>
                  </a:lnTo>
                  <a:lnTo>
                    <a:pt x="55721" y="26260"/>
                  </a:lnTo>
                  <a:lnTo>
                    <a:pt x="26259" y="55722"/>
                  </a:lnTo>
                  <a:lnTo>
                    <a:pt x="6938" y="93084"/>
                  </a:lnTo>
                  <a:lnTo>
                    <a:pt x="0" y="136093"/>
                  </a:lnTo>
                  <a:lnTo>
                    <a:pt x="6938" y="179112"/>
                  </a:lnTo>
                  <a:lnTo>
                    <a:pt x="26259" y="216474"/>
                  </a:lnTo>
                  <a:lnTo>
                    <a:pt x="55721" y="245936"/>
                  </a:lnTo>
                  <a:lnTo>
                    <a:pt x="93082" y="265258"/>
                  </a:lnTo>
                  <a:lnTo>
                    <a:pt x="136100" y="272196"/>
                  </a:lnTo>
                  <a:lnTo>
                    <a:pt x="8308036" y="272205"/>
                  </a:lnTo>
                  <a:lnTo>
                    <a:pt x="8351054" y="265266"/>
                  </a:lnTo>
                  <a:lnTo>
                    <a:pt x="8388414" y="245945"/>
                  </a:lnTo>
                  <a:lnTo>
                    <a:pt x="8417876" y="216483"/>
                  </a:lnTo>
                  <a:lnTo>
                    <a:pt x="8437197" y="179122"/>
                  </a:lnTo>
                  <a:lnTo>
                    <a:pt x="8444144" y="136103"/>
                  </a:lnTo>
                  <a:lnTo>
                    <a:pt x="8437206" y="93084"/>
                  </a:lnTo>
                  <a:lnTo>
                    <a:pt x="8417885" y="55722"/>
                  </a:lnTo>
                  <a:lnTo>
                    <a:pt x="8388424" y="26260"/>
                  </a:lnTo>
                  <a:lnTo>
                    <a:pt x="8351063" y="6938"/>
                  </a:lnTo>
                  <a:lnTo>
                    <a:pt x="8308045" y="0"/>
                  </a:lnTo>
                  <a:close/>
                </a:path>
              </a:pathLst>
            </a:custGeom>
            <a:solidFill>
              <a:srgbClr val="7F7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05558" y="25730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136099" y="0"/>
                  </a:moveTo>
                  <a:lnTo>
                    <a:pt x="93081" y="6938"/>
                  </a:lnTo>
                  <a:lnTo>
                    <a:pt x="55720" y="26259"/>
                  </a:lnTo>
                  <a:lnTo>
                    <a:pt x="26259" y="55720"/>
                  </a:lnTo>
                  <a:lnTo>
                    <a:pt x="6938" y="93081"/>
                  </a:lnTo>
                  <a:lnTo>
                    <a:pt x="0" y="136099"/>
                  </a:lnTo>
                  <a:lnTo>
                    <a:pt x="6938" y="179117"/>
                  </a:lnTo>
                  <a:lnTo>
                    <a:pt x="26259" y="216477"/>
                  </a:lnTo>
                  <a:lnTo>
                    <a:pt x="55720" y="245938"/>
                  </a:lnTo>
                  <a:lnTo>
                    <a:pt x="93081" y="265259"/>
                  </a:lnTo>
                  <a:lnTo>
                    <a:pt x="136099" y="272197"/>
                  </a:lnTo>
                  <a:lnTo>
                    <a:pt x="179117" y="265259"/>
                  </a:lnTo>
                  <a:lnTo>
                    <a:pt x="216477" y="245938"/>
                  </a:lnTo>
                  <a:lnTo>
                    <a:pt x="245938" y="216477"/>
                  </a:lnTo>
                  <a:lnTo>
                    <a:pt x="265259" y="179117"/>
                  </a:lnTo>
                  <a:lnTo>
                    <a:pt x="272197" y="136099"/>
                  </a:lnTo>
                  <a:lnTo>
                    <a:pt x="265259" y="93081"/>
                  </a:lnTo>
                  <a:lnTo>
                    <a:pt x="245938" y="55720"/>
                  </a:lnTo>
                  <a:lnTo>
                    <a:pt x="216477" y="26259"/>
                  </a:lnTo>
                  <a:lnTo>
                    <a:pt x="179117" y="6938"/>
                  </a:lnTo>
                  <a:lnTo>
                    <a:pt x="13609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/>
          <p:nvPr/>
        </p:nvSpPr>
        <p:spPr>
          <a:xfrm>
            <a:off x="578702" y="4944454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0"/>
                </a:lnTo>
                <a:lnTo>
                  <a:pt x="6938" y="93080"/>
                </a:lnTo>
                <a:lnTo>
                  <a:pt x="0" y="136098"/>
                </a:lnTo>
                <a:lnTo>
                  <a:pt x="6938" y="179116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6"/>
                </a:lnTo>
                <a:lnTo>
                  <a:pt x="272198" y="136098"/>
                </a:lnTo>
                <a:lnTo>
                  <a:pt x="265259" y="93080"/>
                </a:lnTo>
                <a:lnTo>
                  <a:pt x="245938" y="55720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688607" y="5015991"/>
            <a:ext cx="52069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5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78702" y="5314826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0"/>
                </a:lnTo>
                <a:lnTo>
                  <a:pt x="6938" y="93081"/>
                </a:lnTo>
                <a:lnTo>
                  <a:pt x="0" y="136099"/>
                </a:lnTo>
                <a:lnTo>
                  <a:pt x="6938" y="179117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7"/>
                </a:lnTo>
                <a:lnTo>
                  <a:pt x="272198" y="136099"/>
                </a:lnTo>
                <a:lnTo>
                  <a:pt x="265259" y="93081"/>
                </a:lnTo>
                <a:lnTo>
                  <a:pt x="245938" y="55720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0F9E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71938" y="5384800"/>
            <a:ext cx="8699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30" dirty="0">
                <a:latin typeface="Calibri"/>
                <a:cs typeface="Calibri"/>
              </a:rPr>
              <a:t>V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578702" y="6026483"/>
            <a:ext cx="272415" cy="272415"/>
          </a:xfrm>
          <a:custGeom>
            <a:avLst/>
            <a:gdLst/>
            <a:ahLst/>
            <a:cxnLst/>
            <a:rect l="l" t="t" r="r" b="b"/>
            <a:pathLst>
              <a:path w="272415" h="272414">
                <a:moveTo>
                  <a:pt x="136099" y="0"/>
                </a:moveTo>
                <a:lnTo>
                  <a:pt x="93081" y="6938"/>
                </a:lnTo>
                <a:lnTo>
                  <a:pt x="55720" y="26259"/>
                </a:lnTo>
                <a:lnTo>
                  <a:pt x="26259" y="55720"/>
                </a:lnTo>
                <a:lnTo>
                  <a:pt x="6938" y="93081"/>
                </a:lnTo>
                <a:lnTo>
                  <a:pt x="0" y="136099"/>
                </a:lnTo>
                <a:lnTo>
                  <a:pt x="6938" y="179116"/>
                </a:lnTo>
                <a:lnTo>
                  <a:pt x="26259" y="216477"/>
                </a:lnTo>
                <a:lnTo>
                  <a:pt x="55720" y="245938"/>
                </a:lnTo>
                <a:lnTo>
                  <a:pt x="93081" y="265259"/>
                </a:lnTo>
                <a:lnTo>
                  <a:pt x="136099" y="272197"/>
                </a:lnTo>
                <a:lnTo>
                  <a:pt x="179116" y="265259"/>
                </a:lnTo>
                <a:lnTo>
                  <a:pt x="216477" y="245938"/>
                </a:lnTo>
                <a:lnTo>
                  <a:pt x="245938" y="216477"/>
                </a:lnTo>
                <a:lnTo>
                  <a:pt x="265259" y="179116"/>
                </a:lnTo>
                <a:lnTo>
                  <a:pt x="272198" y="136099"/>
                </a:lnTo>
                <a:lnTo>
                  <a:pt x="265259" y="93081"/>
                </a:lnTo>
                <a:lnTo>
                  <a:pt x="245938" y="55720"/>
                </a:lnTo>
                <a:lnTo>
                  <a:pt x="216477" y="26259"/>
                </a:lnTo>
                <a:lnTo>
                  <a:pt x="179116" y="6938"/>
                </a:lnTo>
                <a:lnTo>
                  <a:pt x="136099" y="0"/>
                </a:lnTo>
                <a:close/>
              </a:path>
            </a:pathLst>
          </a:custGeom>
          <a:solidFill>
            <a:srgbClr val="8931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638601" y="6098032"/>
            <a:ext cx="15303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90" dirty="0">
                <a:solidFill>
                  <a:srgbClr val="FFFFFF"/>
                </a:solidFill>
                <a:latin typeface="Calibri"/>
                <a:cs typeface="Calibri"/>
              </a:rPr>
              <a:t>SD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66001" y="3889248"/>
            <a:ext cx="6407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90" dirty="0">
                <a:solidFill>
                  <a:srgbClr val="939393"/>
                </a:solidFill>
                <a:latin typeface="Calibri"/>
                <a:cs typeface="Calibri"/>
              </a:rPr>
              <a:t>Captions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title"/>
          </p:nvPr>
        </p:nvSpPr>
        <p:spPr>
          <a:xfrm>
            <a:off x="562483" y="592175"/>
            <a:ext cx="23920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75" dirty="0">
                <a:solidFill>
                  <a:srgbClr val="939393"/>
                </a:solidFill>
              </a:rPr>
              <a:t>Putanja</a:t>
            </a:r>
            <a:r>
              <a:rPr sz="2400" spc="114" dirty="0">
                <a:solidFill>
                  <a:srgbClr val="939393"/>
                </a:solidFill>
              </a:rPr>
              <a:t> </a:t>
            </a:r>
            <a:r>
              <a:rPr sz="2400" spc="265" dirty="0">
                <a:solidFill>
                  <a:srgbClr val="939393"/>
                </a:solidFill>
              </a:rPr>
              <a:t>učenja</a:t>
            </a:r>
            <a:endParaRPr sz="2400"/>
          </a:p>
        </p:txBody>
      </p:sp>
      <p:sp>
        <p:nvSpPr>
          <p:cNvPr id="56" name="object 56"/>
          <p:cNvSpPr txBox="1"/>
          <p:nvPr/>
        </p:nvSpPr>
        <p:spPr>
          <a:xfrm>
            <a:off x="591426" y="874359"/>
            <a:ext cx="2886075" cy="675640"/>
          </a:xfrm>
          <a:prstGeom prst="rect">
            <a:avLst/>
          </a:prstGeom>
        </p:spPr>
        <p:txBody>
          <a:bodyPr vert="horz" wrap="square" lIns="0" tIns="1536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10"/>
              </a:spcBef>
            </a:pPr>
            <a:r>
              <a:rPr sz="1600" spc="150" dirty="0">
                <a:solidFill>
                  <a:srgbClr val="939393"/>
                </a:solidFill>
                <a:latin typeface="Calibri"/>
                <a:cs typeface="Calibri"/>
              </a:rPr>
              <a:t>Kalendar</a:t>
            </a:r>
            <a:endParaRPr sz="1600">
              <a:latin typeface="Calibri"/>
              <a:cs typeface="Calibri"/>
            </a:endParaRPr>
          </a:p>
          <a:p>
            <a:pPr marL="24765">
              <a:lnSpc>
                <a:spcPct val="100000"/>
              </a:lnSpc>
              <a:spcBef>
                <a:spcPts val="765"/>
              </a:spcBef>
            </a:pPr>
            <a:r>
              <a:rPr sz="1100" spc="150" dirty="0">
                <a:solidFill>
                  <a:srgbClr val="939393"/>
                </a:solidFill>
                <a:latin typeface="Calibri"/>
                <a:cs typeface="Calibri"/>
              </a:rPr>
              <a:t>WP3</a:t>
            </a:r>
            <a:r>
              <a:rPr sz="11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95" dirty="0">
                <a:solidFill>
                  <a:srgbClr val="939393"/>
                </a:solidFill>
                <a:latin typeface="Calibri"/>
                <a:cs typeface="Calibri"/>
              </a:rPr>
              <a:t>Gejmifikovano</a:t>
            </a:r>
            <a:r>
              <a:rPr sz="11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90" dirty="0">
                <a:solidFill>
                  <a:srgbClr val="939393"/>
                </a:solidFill>
                <a:latin typeface="Calibri"/>
                <a:cs typeface="Calibri"/>
              </a:rPr>
              <a:t>Iskustvo</a:t>
            </a:r>
            <a:r>
              <a:rPr sz="11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60" dirty="0">
                <a:solidFill>
                  <a:srgbClr val="939393"/>
                </a:solidFill>
                <a:latin typeface="Calibri"/>
                <a:cs typeface="Calibri"/>
              </a:rPr>
              <a:t>traje</a:t>
            </a:r>
            <a:r>
              <a:rPr sz="11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-35" dirty="0">
                <a:solidFill>
                  <a:srgbClr val="939393"/>
                </a:solidFill>
                <a:latin typeface="Calibri"/>
                <a:cs typeface="Calibri"/>
              </a:rPr>
              <a:t>15</a:t>
            </a:r>
            <a:r>
              <a:rPr sz="11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114" dirty="0">
                <a:solidFill>
                  <a:srgbClr val="939393"/>
                </a:solidFill>
                <a:latin typeface="Calibri"/>
                <a:cs typeface="Calibri"/>
              </a:rPr>
              <a:t>dana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49910" y="1745944"/>
            <a:ext cx="1047750" cy="371475"/>
          </a:xfrm>
          <a:prstGeom prst="rect">
            <a:avLst/>
          </a:prstGeom>
          <a:solidFill>
            <a:srgbClr val="7F7F7F"/>
          </a:solidFill>
          <a:ln w="9525">
            <a:solidFill>
              <a:srgbClr val="D8D8D8"/>
            </a:solidFill>
          </a:ln>
        </p:spPr>
        <p:txBody>
          <a:bodyPr vert="horz" wrap="square" lIns="0" tIns="104140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820"/>
              </a:spcBef>
            </a:pPr>
            <a:r>
              <a:rPr sz="900" spc="90" dirty="0">
                <a:solidFill>
                  <a:srgbClr val="FFFFFF"/>
                </a:solidFill>
                <a:latin typeface="Calibri"/>
                <a:cs typeface="Calibri"/>
              </a:rPr>
              <a:t>AKTIVNOST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497085" y="1745944"/>
            <a:ext cx="685165" cy="371475"/>
          </a:xfrm>
          <a:prstGeom prst="rect">
            <a:avLst/>
          </a:prstGeom>
          <a:solidFill>
            <a:srgbClr val="F2F2F2"/>
          </a:solidFill>
          <a:ln w="9525">
            <a:solidFill>
              <a:srgbClr val="D8D8D8"/>
            </a:solidFill>
          </a:ln>
        </p:spPr>
        <p:txBody>
          <a:bodyPr vert="horz" wrap="square" lIns="0" tIns="95885" rIns="0" bIns="0" rtlCol="0">
            <a:spAutoFit/>
          </a:bodyPr>
          <a:lstStyle/>
          <a:p>
            <a:pPr marL="180340">
              <a:lnSpc>
                <a:spcPct val="100000"/>
              </a:lnSpc>
              <a:spcBef>
                <a:spcPts val="75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50" dirty="0">
                <a:latin typeface="Calibri"/>
                <a:cs typeface="Calibri"/>
              </a:rPr>
              <a:t>1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181861" y="1745944"/>
            <a:ext cx="685165" cy="371475"/>
          </a:xfrm>
          <a:prstGeom prst="rect">
            <a:avLst/>
          </a:prstGeom>
          <a:solidFill>
            <a:srgbClr val="F2F2F2"/>
          </a:solidFill>
          <a:ln w="9525">
            <a:solidFill>
              <a:srgbClr val="D8D8D8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71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50" dirty="0">
                <a:latin typeface="Calibri"/>
                <a:cs typeface="Calibri"/>
              </a:rPr>
              <a:t>2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866636" y="1745944"/>
            <a:ext cx="685165" cy="371475"/>
          </a:xfrm>
          <a:prstGeom prst="rect">
            <a:avLst/>
          </a:prstGeom>
          <a:solidFill>
            <a:srgbClr val="F2F2F2"/>
          </a:solidFill>
          <a:ln w="9525">
            <a:solidFill>
              <a:srgbClr val="D8D8D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182880">
              <a:lnSpc>
                <a:spcPct val="100000"/>
              </a:lnSpc>
              <a:spcBef>
                <a:spcPts val="67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50" dirty="0">
                <a:latin typeface="Calibri"/>
                <a:cs typeface="Calibri"/>
              </a:rPr>
              <a:t>3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551411" y="1745944"/>
            <a:ext cx="685165" cy="371475"/>
          </a:xfrm>
          <a:prstGeom prst="rect">
            <a:avLst/>
          </a:prstGeom>
          <a:solidFill>
            <a:srgbClr val="F2F2F2"/>
          </a:solidFill>
          <a:ln w="9525">
            <a:solidFill>
              <a:srgbClr val="D8D8D8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67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85" dirty="0">
                <a:latin typeface="Calibri"/>
                <a:cs typeface="Calibri"/>
              </a:rPr>
              <a:t>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236186" y="1745944"/>
            <a:ext cx="685165" cy="371475"/>
          </a:xfrm>
          <a:prstGeom prst="rect">
            <a:avLst/>
          </a:prstGeom>
          <a:solidFill>
            <a:srgbClr val="F2F2F2"/>
          </a:solidFill>
          <a:ln w="9525">
            <a:solidFill>
              <a:srgbClr val="D8D8D8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147955">
              <a:lnSpc>
                <a:spcPct val="100000"/>
              </a:lnSpc>
              <a:spcBef>
                <a:spcPts val="71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50" dirty="0">
                <a:latin typeface="Calibri"/>
                <a:cs typeface="Calibri"/>
              </a:rPr>
              <a:t>5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062054" y="1824164"/>
            <a:ext cx="3879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6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721972" y="1805635"/>
            <a:ext cx="38481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15" dirty="0">
                <a:latin typeface="Calibri"/>
                <a:cs typeface="Calibri"/>
              </a:rPr>
              <a:t>7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290510" y="1745944"/>
            <a:ext cx="136969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64135" rIns="0" bIns="0" rtlCol="0">
            <a:spAutoFit/>
          </a:bodyPr>
          <a:lstStyle/>
          <a:p>
            <a:pPr marL="836930">
              <a:lnSpc>
                <a:spcPct val="100000"/>
              </a:lnSpc>
              <a:spcBef>
                <a:spcPts val="50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9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605736" y="1745944"/>
            <a:ext cx="136969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806450">
              <a:lnSpc>
                <a:spcPct val="100000"/>
              </a:lnSpc>
              <a:spcBef>
                <a:spcPts val="46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65" dirty="0">
                <a:latin typeface="Calibri"/>
                <a:cs typeface="Calibri"/>
              </a:rPr>
              <a:t>8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975285" y="1745944"/>
            <a:ext cx="1369695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847725">
              <a:lnSpc>
                <a:spcPct val="100000"/>
              </a:lnSpc>
              <a:spcBef>
                <a:spcPts val="71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10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8344836" y="1745944"/>
            <a:ext cx="685165" cy="371475"/>
          </a:xfrm>
          <a:prstGeom prst="rect">
            <a:avLst/>
          </a:prstGeom>
          <a:solidFill>
            <a:srgbClr val="BFBFBF"/>
          </a:solidFill>
          <a:ln w="9525">
            <a:solidFill>
              <a:srgbClr val="D8D8D8"/>
            </a:solidFill>
          </a:ln>
        </p:spPr>
        <p:txBody>
          <a:bodyPr vert="horz" wrap="square" lIns="0" tIns="95885" rIns="0" bIns="0" rtlCol="0">
            <a:spAutoFit/>
          </a:bodyPr>
          <a:lstStyle/>
          <a:p>
            <a:pPr marL="189865">
              <a:lnSpc>
                <a:spcPct val="100000"/>
              </a:lnSpc>
              <a:spcBef>
                <a:spcPts val="75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11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029610" y="1745944"/>
            <a:ext cx="685165" cy="371475"/>
          </a:xfrm>
          <a:prstGeom prst="rect">
            <a:avLst/>
          </a:prstGeom>
          <a:solidFill>
            <a:srgbClr val="BFBFBF"/>
          </a:solidFill>
          <a:ln w="9525">
            <a:solidFill>
              <a:srgbClr val="D8D8D8"/>
            </a:solidFill>
          </a:ln>
        </p:spPr>
        <p:txBody>
          <a:bodyPr vert="horz" wrap="square" lIns="0" tIns="74930" rIns="0" bIns="0" rtlCol="0">
            <a:spAutoFit/>
          </a:bodyPr>
          <a:lstStyle/>
          <a:p>
            <a:pPr marL="167640">
              <a:lnSpc>
                <a:spcPct val="100000"/>
              </a:lnSpc>
              <a:spcBef>
                <a:spcPts val="59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12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714386" y="1745944"/>
            <a:ext cx="685165" cy="371475"/>
          </a:xfrm>
          <a:prstGeom prst="rect">
            <a:avLst/>
          </a:prstGeom>
          <a:solidFill>
            <a:srgbClr val="BFBFBF"/>
          </a:solidFill>
          <a:ln w="9525">
            <a:solidFill>
              <a:srgbClr val="D8D8D8"/>
            </a:solidFill>
          </a:ln>
        </p:spPr>
        <p:txBody>
          <a:bodyPr vert="horz" wrap="square" lIns="0" tIns="85725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67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13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0399161" y="1745944"/>
            <a:ext cx="685165" cy="371475"/>
          </a:xfrm>
          <a:prstGeom prst="rect">
            <a:avLst/>
          </a:prstGeom>
          <a:solidFill>
            <a:srgbClr val="BFBFBF"/>
          </a:solidFill>
          <a:ln w="9525">
            <a:solidFill>
              <a:srgbClr val="D8D8D8"/>
            </a:solidFill>
          </a:ln>
        </p:spPr>
        <p:txBody>
          <a:bodyPr vert="horz" wrap="square" lIns="0" tIns="74930" rIns="0" bIns="0" rtlCol="0">
            <a:spAutoFit/>
          </a:bodyPr>
          <a:lstStyle/>
          <a:p>
            <a:pPr marL="154940">
              <a:lnSpc>
                <a:spcPct val="100000"/>
              </a:lnSpc>
              <a:spcBef>
                <a:spcPts val="590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14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1083935" y="1745944"/>
            <a:ext cx="685165" cy="371475"/>
          </a:xfrm>
          <a:prstGeom prst="rect">
            <a:avLst/>
          </a:prstGeom>
          <a:solidFill>
            <a:srgbClr val="BFBFBF"/>
          </a:solidFill>
          <a:ln w="9525">
            <a:solidFill>
              <a:srgbClr val="D8D8D8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139065">
              <a:lnSpc>
                <a:spcPct val="100000"/>
              </a:lnSpc>
              <a:spcBef>
                <a:spcPts val="715"/>
              </a:spcBef>
            </a:pPr>
            <a:r>
              <a:rPr sz="1000" spc="150" dirty="0">
                <a:latin typeface="Calibri"/>
                <a:cs typeface="Calibri"/>
              </a:rPr>
              <a:t>Dan</a:t>
            </a:r>
            <a:r>
              <a:rPr sz="1000" spc="3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15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49910" y="2116793"/>
            <a:ext cx="1047750" cy="371475"/>
          </a:xfrm>
          <a:prstGeom prst="rect">
            <a:avLst/>
          </a:prstGeom>
          <a:solidFill>
            <a:srgbClr val="E8E8E8"/>
          </a:solidFill>
          <a:ln w="9525">
            <a:solidFill>
              <a:srgbClr val="D8D8D8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91440" marR="287655">
              <a:lnSpc>
                <a:spcPct val="105000"/>
              </a:lnSpc>
              <a:spcBef>
                <a:spcPts val="370"/>
              </a:spcBef>
            </a:pPr>
            <a:r>
              <a:rPr sz="800" spc="75" dirty="0">
                <a:latin typeface="Calibri"/>
                <a:cs typeface="Calibri"/>
              </a:rPr>
              <a:t>Sesije</a:t>
            </a:r>
            <a:r>
              <a:rPr sz="800" spc="430" dirty="0">
                <a:latin typeface="Calibri"/>
                <a:cs typeface="Calibri"/>
              </a:rPr>
              <a:t> </a:t>
            </a:r>
            <a:r>
              <a:rPr sz="800" spc="85" dirty="0">
                <a:latin typeface="Calibri"/>
                <a:cs typeface="Calibri"/>
              </a:rPr>
              <a:t>licem </a:t>
            </a:r>
            <a:r>
              <a:rPr sz="800" spc="105" dirty="0">
                <a:latin typeface="Calibri"/>
                <a:cs typeface="Calibri"/>
              </a:rPr>
              <a:t>u</a:t>
            </a:r>
            <a:r>
              <a:rPr sz="800" spc="25" dirty="0">
                <a:latin typeface="Calibri"/>
                <a:cs typeface="Calibri"/>
              </a:rPr>
              <a:t> </a:t>
            </a:r>
            <a:r>
              <a:rPr sz="800" spc="30" dirty="0">
                <a:latin typeface="Calibri"/>
                <a:cs typeface="Calibri"/>
              </a:rPr>
              <a:t>lice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9910" y="2487643"/>
            <a:ext cx="1047750" cy="457834"/>
          </a:xfrm>
          <a:prstGeom prst="rect">
            <a:avLst/>
          </a:prstGeom>
          <a:solidFill>
            <a:srgbClr val="E8E8E8"/>
          </a:solidFill>
          <a:ln w="9525">
            <a:solidFill>
              <a:srgbClr val="D8D8D8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91440" marR="177800">
              <a:lnSpc>
                <a:spcPct val="105000"/>
              </a:lnSpc>
              <a:spcBef>
                <a:spcPts val="330"/>
              </a:spcBef>
            </a:pPr>
            <a:r>
              <a:rPr sz="800" spc="55" dirty="0">
                <a:latin typeface="Calibri"/>
                <a:cs typeface="Calibri"/>
              </a:rPr>
              <a:t>Gejmifikovano </a:t>
            </a:r>
            <a:r>
              <a:rPr sz="800" spc="60" dirty="0">
                <a:latin typeface="Calibri"/>
                <a:cs typeface="Calibri"/>
              </a:rPr>
              <a:t>iskustvo </a:t>
            </a:r>
            <a:r>
              <a:rPr sz="800" spc="70" dirty="0">
                <a:latin typeface="Calibri"/>
                <a:cs typeface="Calibri"/>
              </a:rPr>
              <a:t>učenja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49910" y="2944853"/>
            <a:ext cx="1047750" cy="371475"/>
          </a:xfrm>
          <a:prstGeom prst="rect">
            <a:avLst/>
          </a:prstGeom>
          <a:solidFill>
            <a:srgbClr val="E8E8E8"/>
          </a:solidFill>
          <a:ln w="9525">
            <a:solidFill>
              <a:srgbClr val="D8D8D8"/>
            </a:solidFill>
          </a:ln>
        </p:spPr>
        <p:txBody>
          <a:bodyPr vert="horz" wrap="square" lIns="0" tIns="11112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875"/>
              </a:spcBef>
            </a:pPr>
            <a:r>
              <a:rPr sz="800" spc="95" dirty="0">
                <a:latin typeface="Calibri"/>
                <a:cs typeface="Calibri"/>
              </a:rPr>
              <a:t>Forum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49910" y="3315703"/>
            <a:ext cx="1047750" cy="371475"/>
          </a:xfrm>
          <a:prstGeom prst="rect">
            <a:avLst/>
          </a:prstGeom>
          <a:solidFill>
            <a:srgbClr val="E8E8E8"/>
          </a:solidFill>
          <a:ln w="9525">
            <a:solidFill>
              <a:srgbClr val="D8D8D8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91440" marR="396240">
              <a:lnSpc>
                <a:spcPts val="890"/>
              </a:lnSpc>
              <a:spcBef>
                <a:spcPts val="500"/>
              </a:spcBef>
            </a:pPr>
            <a:r>
              <a:rPr sz="800" spc="100" dirty="0">
                <a:latin typeface="Calibri"/>
                <a:cs typeface="Calibri"/>
              </a:rPr>
              <a:t>Dokument </a:t>
            </a:r>
            <a:r>
              <a:rPr sz="800" spc="80" dirty="0">
                <a:latin typeface="Calibri"/>
                <a:cs typeface="Calibri"/>
              </a:rPr>
              <a:t>za</a:t>
            </a:r>
            <a:r>
              <a:rPr sz="800" spc="25" dirty="0">
                <a:latin typeface="Calibri"/>
                <a:cs typeface="Calibri"/>
              </a:rPr>
              <a:t> </a:t>
            </a:r>
            <a:r>
              <a:rPr sz="800" spc="75" dirty="0">
                <a:latin typeface="Calibri"/>
                <a:cs typeface="Calibri"/>
              </a:rPr>
              <a:t>podršku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240948" y="3049523"/>
            <a:ext cx="27298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3510">
              <a:lnSpc>
                <a:spcPct val="100000"/>
              </a:lnSpc>
              <a:spcBef>
                <a:spcPts val="100"/>
              </a:spcBef>
              <a:tabLst>
                <a:tab pos="347980" algn="l"/>
                <a:tab pos="703580" algn="l"/>
              </a:tabLst>
            </a:pPr>
            <a:r>
              <a:rPr sz="800" spc="65" dirty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sz="800" dirty="0">
                <a:solidFill>
                  <a:srgbClr val="FFFFFF"/>
                </a:solidFill>
                <a:latin typeface="Century Gothic"/>
                <a:cs typeface="Century Gothic"/>
              </a:rPr>
              <a:t>	</a:t>
            </a:r>
            <a:r>
              <a:rPr sz="800" spc="-25" dirty="0">
                <a:solidFill>
                  <a:srgbClr val="FFFFFF"/>
                </a:solidFill>
                <a:latin typeface="Century Gothic"/>
                <a:cs typeface="Century Gothic"/>
              </a:rPr>
              <a:t>FO</a:t>
            </a:r>
            <a:r>
              <a:rPr sz="800" dirty="0">
                <a:solidFill>
                  <a:srgbClr val="FFFFFF"/>
                </a:solidFill>
                <a:latin typeface="Century Gothic"/>
                <a:cs typeface="Century Gothic"/>
              </a:rPr>
              <a:t>	</a:t>
            </a:r>
            <a:r>
              <a:rPr sz="800" spc="105" dirty="0">
                <a:solidFill>
                  <a:srgbClr val="FFFFFF"/>
                </a:solidFill>
                <a:latin typeface="Calibri"/>
                <a:cs typeface="Calibri"/>
              </a:rPr>
              <a:t>DISKUSIJA</a:t>
            </a:r>
            <a:r>
              <a:rPr sz="8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14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8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25" dirty="0">
                <a:solidFill>
                  <a:srgbClr val="FFFFFF"/>
                </a:solidFill>
                <a:latin typeface="Calibri"/>
                <a:cs typeface="Calibri"/>
              </a:rPr>
              <a:t>SPOLJNOM</a:t>
            </a:r>
            <a:r>
              <a:rPr sz="8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05" dirty="0">
                <a:solidFill>
                  <a:srgbClr val="FFFFFF"/>
                </a:solidFill>
                <a:latin typeface="Calibri"/>
                <a:cs typeface="Calibri"/>
              </a:rPr>
              <a:t>FORUMU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497085" y="3315703"/>
            <a:ext cx="10271760" cy="371475"/>
          </a:xfrm>
          <a:prstGeom prst="rect">
            <a:avLst/>
          </a:prstGeom>
          <a:ln w="9525">
            <a:solidFill>
              <a:srgbClr val="D8D8D8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0"/>
              </a:spcBef>
            </a:pPr>
            <a:endParaRPr sz="800">
              <a:latin typeface="Times New Roman"/>
              <a:cs typeface="Times New Roman"/>
            </a:endParaRPr>
          </a:p>
          <a:p>
            <a:pPr marL="122555">
              <a:lnSpc>
                <a:spcPct val="100000"/>
              </a:lnSpc>
            </a:pPr>
            <a:r>
              <a:rPr sz="800" spc="70" dirty="0">
                <a:solidFill>
                  <a:srgbClr val="FFFFFF"/>
                </a:solidFill>
                <a:latin typeface="Century Gothic"/>
                <a:cs typeface="Century Gothic"/>
              </a:rPr>
              <a:t>SD</a:t>
            </a:r>
            <a:r>
              <a:rPr sz="800" spc="2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800" spc="120" dirty="0">
                <a:solidFill>
                  <a:srgbClr val="FFFFFF"/>
                </a:solidFill>
                <a:latin typeface="Calibri"/>
                <a:cs typeface="Calibri"/>
              </a:rPr>
              <a:t>DOKUMENT</a:t>
            </a:r>
            <a:r>
              <a:rPr sz="8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2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8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25" dirty="0">
                <a:solidFill>
                  <a:srgbClr val="FFFFFF"/>
                </a:solidFill>
                <a:latin typeface="Calibri"/>
                <a:cs typeface="Calibri"/>
              </a:rPr>
              <a:t>PODRŠKU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622958" y="2634996"/>
            <a:ext cx="187769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03225" algn="l"/>
                <a:tab pos="601980" algn="l"/>
              </a:tabLst>
            </a:pPr>
            <a:r>
              <a:rPr sz="800" spc="-25" dirty="0">
                <a:solidFill>
                  <a:srgbClr val="FFFFFF"/>
                </a:solidFill>
                <a:latin typeface="Century Gothic"/>
                <a:cs typeface="Century Gothic"/>
              </a:rPr>
              <a:t>GS</a:t>
            </a:r>
            <a:r>
              <a:rPr sz="800" dirty="0">
                <a:solidFill>
                  <a:srgbClr val="FFFFFF"/>
                </a:solidFill>
                <a:latin typeface="Century Gothic"/>
                <a:cs typeface="Century Gothic"/>
              </a:rPr>
              <a:t>	</a:t>
            </a:r>
            <a:r>
              <a:rPr sz="800" spc="5" dirty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sz="800" dirty="0">
                <a:solidFill>
                  <a:srgbClr val="FFFFFF"/>
                </a:solidFill>
                <a:latin typeface="Century Gothic"/>
                <a:cs typeface="Century Gothic"/>
              </a:rPr>
              <a:t>	</a:t>
            </a:r>
            <a:r>
              <a:rPr sz="800" spc="135" dirty="0">
                <a:solidFill>
                  <a:srgbClr val="FFFFFF"/>
                </a:solidFill>
                <a:latin typeface="Calibri"/>
                <a:cs typeface="Calibri"/>
              </a:rPr>
              <a:t>PODELA</a:t>
            </a:r>
            <a:r>
              <a:rPr sz="8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8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120" dirty="0">
                <a:solidFill>
                  <a:srgbClr val="FFFFFF"/>
                </a:solidFill>
                <a:latin typeface="Calibri"/>
                <a:cs typeface="Calibri"/>
              </a:rPr>
              <a:t>RAZVOJ</a:t>
            </a:r>
            <a:r>
              <a:rPr sz="8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00" spc="90" dirty="0">
                <a:solidFill>
                  <a:srgbClr val="FFFFFF"/>
                </a:solidFill>
                <a:latin typeface="Calibri"/>
                <a:cs typeface="Calibri"/>
              </a:rPr>
              <a:t>IDEJA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0403923" y="2634996"/>
            <a:ext cx="136017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">
              <a:lnSpc>
                <a:spcPct val="100000"/>
              </a:lnSpc>
              <a:spcBef>
                <a:spcPts val="100"/>
              </a:spcBef>
              <a:tabLst>
                <a:tab pos="419734" algn="l"/>
              </a:tabLst>
            </a:pPr>
            <a:r>
              <a:rPr sz="800" spc="-50" dirty="0">
                <a:latin typeface="Century Gothic"/>
                <a:cs typeface="Century Gothic"/>
              </a:rPr>
              <a:t>V</a:t>
            </a:r>
            <a:r>
              <a:rPr sz="800" dirty="0">
                <a:latin typeface="Century Gothic"/>
                <a:cs typeface="Century Gothic"/>
              </a:rPr>
              <a:t>	</a:t>
            </a:r>
            <a:r>
              <a:rPr sz="800" spc="110" dirty="0">
                <a:latin typeface="Calibri"/>
                <a:cs typeface="Calibri"/>
              </a:rPr>
              <a:t>GLASANJE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925973" y="4255516"/>
            <a:ext cx="299974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95" dirty="0">
                <a:solidFill>
                  <a:srgbClr val="939393"/>
                </a:solidFill>
                <a:latin typeface="Calibri"/>
                <a:cs typeface="Calibri"/>
              </a:rPr>
              <a:t>Sesije</a:t>
            </a:r>
            <a:r>
              <a:rPr sz="1000" b="1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0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Dani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sesija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939393"/>
                </a:solidFill>
                <a:latin typeface="Calibri"/>
                <a:cs typeface="Calibri"/>
              </a:rPr>
              <a:t>licem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939393"/>
                </a:solidFill>
                <a:latin typeface="Calibri"/>
                <a:cs typeface="Calibri"/>
              </a:rPr>
              <a:t>u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lice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939393"/>
                </a:solidFill>
                <a:latin typeface="Calibri"/>
                <a:cs typeface="Calibri"/>
              </a:rPr>
              <a:t>(ukupno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3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939393"/>
                </a:solidFill>
                <a:latin typeface="Calibri"/>
                <a:cs typeface="Calibri"/>
              </a:rPr>
              <a:t>sesije)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912634" y="5358891"/>
            <a:ext cx="85432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105" dirty="0">
                <a:solidFill>
                  <a:srgbClr val="939393"/>
                </a:solidFill>
                <a:latin typeface="Calibri"/>
                <a:cs typeface="Calibri"/>
              </a:rPr>
              <a:t>Voting</a:t>
            </a:r>
            <a:r>
              <a:rPr sz="1000" b="1" spc="6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5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6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939393"/>
                </a:solidFill>
                <a:latin typeface="Calibri"/>
                <a:cs typeface="Calibri"/>
              </a:rPr>
              <a:t>Forum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0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Otvaranje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939393"/>
                </a:solidFill>
                <a:latin typeface="Calibri"/>
                <a:cs typeface="Calibri"/>
              </a:rPr>
              <a:t>foruma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939393"/>
                </a:solidFill>
                <a:latin typeface="Calibri"/>
                <a:cs typeface="Calibri"/>
              </a:rPr>
              <a:t>(FO),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eksterno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939393"/>
                </a:solidFill>
                <a:latin typeface="Calibri"/>
                <a:cs typeface="Calibri"/>
              </a:rPr>
              <a:t>SCORM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paket.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55" dirty="0">
                <a:solidFill>
                  <a:srgbClr val="939393"/>
                </a:solidFill>
                <a:latin typeface="Calibri"/>
                <a:cs typeface="Calibri"/>
              </a:rPr>
              <a:t>Od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6.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do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30" dirty="0">
                <a:solidFill>
                  <a:srgbClr val="939393"/>
                </a:solidFill>
                <a:latin typeface="Calibri"/>
                <a:cs typeface="Calibri"/>
              </a:rPr>
              <a:t>11.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dana,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polaznici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treba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da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dele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svoje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ideje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na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ovom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forumu.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12634" y="4908423"/>
            <a:ext cx="9956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b="1" spc="100" dirty="0">
                <a:solidFill>
                  <a:srgbClr val="939393"/>
                </a:solidFill>
                <a:latin typeface="Calibri"/>
                <a:cs typeface="Calibri"/>
              </a:rPr>
              <a:t>Deljenje</a:t>
            </a:r>
            <a:r>
              <a:rPr sz="1000" b="1" spc="9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b="1" spc="85" dirty="0">
                <a:solidFill>
                  <a:srgbClr val="939393"/>
                </a:solidFill>
                <a:latin typeface="Calibri"/>
                <a:cs typeface="Calibri"/>
              </a:rPr>
              <a:t>ideja</a:t>
            </a:r>
            <a:r>
              <a:rPr sz="1000" b="1" spc="4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0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939393"/>
                </a:solidFill>
                <a:latin typeface="Calibri"/>
                <a:cs typeface="Calibri"/>
              </a:rPr>
              <a:t>Polaznik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939393"/>
                </a:solidFill>
                <a:latin typeface="Calibri"/>
                <a:cs typeface="Calibri"/>
              </a:rPr>
              <a:t>mora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939393"/>
                </a:solidFill>
                <a:latin typeface="Calibri"/>
                <a:cs typeface="Calibri"/>
              </a:rPr>
              <a:t>deliti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svoje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ideje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939393"/>
                </a:solidFill>
                <a:latin typeface="Calibri"/>
                <a:cs typeface="Calibri"/>
              </a:rPr>
              <a:t>u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okviru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939393"/>
                </a:solidFill>
                <a:latin typeface="Calibri"/>
                <a:cs typeface="Calibri"/>
              </a:rPr>
              <a:t>Gejmifikovanog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iskustva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939393"/>
                </a:solidFill>
                <a:latin typeface="Calibri"/>
                <a:cs typeface="Calibri"/>
              </a:rPr>
              <a:t>učenja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od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00" dirty="0">
                <a:solidFill>
                  <a:srgbClr val="939393"/>
                </a:solidFill>
                <a:latin typeface="Calibri"/>
                <a:cs typeface="Calibri"/>
              </a:rPr>
              <a:t>1.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do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35" dirty="0">
                <a:solidFill>
                  <a:srgbClr val="939393"/>
                </a:solidFill>
                <a:latin typeface="Calibri"/>
                <a:cs typeface="Calibri"/>
              </a:rPr>
              <a:t>13.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dana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i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939393"/>
                </a:solidFill>
                <a:latin typeface="Calibri"/>
                <a:cs typeface="Calibri"/>
              </a:rPr>
              <a:t>može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uređivati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sve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svoje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ideje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939393"/>
                </a:solidFill>
                <a:latin typeface="Calibri"/>
                <a:cs typeface="Calibri"/>
              </a:rPr>
              <a:t>tokom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939393"/>
                </a:solidFill>
                <a:latin typeface="Calibri"/>
                <a:cs typeface="Calibri"/>
              </a:rPr>
              <a:t>ovog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939393"/>
                </a:solidFill>
                <a:latin typeface="Calibri"/>
                <a:cs typeface="Calibri"/>
              </a:rPr>
              <a:t>perioda. </a:t>
            </a:r>
            <a:r>
              <a:rPr sz="1000" spc="130" dirty="0">
                <a:solidFill>
                  <a:srgbClr val="939393"/>
                </a:solidFill>
                <a:latin typeface="Calibri"/>
                <a:cs typeface="Calibri"/>
              </a:rPr>
              <a:t>Na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kraju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50" dirty="0">
                <a:solidFill>
                  <a:srgbClr val="939393"/>
                </a:solidFill>
                <a:latin typeface="Calibri"/>
                <a:cs typeface="Calibri"/>
              </a:rPr>
              <a:t>13.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dana,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funkcionalnosti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objavljivanje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uređivanje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biće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939393"/>
                </a:solidFill>
                <a:latin typeface="Calibri"/>
                <a:cs typeface="Calibri"/>
              </a:rPr>
              <a:t>onemogućene.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912634" y="5740196"/>
            <a:ext cx="80486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140" dirty="0">
                <a:solidFill>
                  <a:srgbClr val="939393"/>
                </a:solidFill>
                <a:latin typeface="Calibri"/>
                <a:cs typeface="Calibri"/>
              </a:rPr>
              <a:t>Forum</a:t>
            </a:r>
            <a:r>
              <a:rPr sz="1000" b="1" spc="5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32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Otvaranje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939393"/>
                </a:solidFill>
                <a:latin typeface="Calibri"/>
                <a:cs typeface="Calibri"/>
              </a:rPr>
              <a:t>foruma</a:t>
            </a:r>
            <a:r>
              <a:rPr sz="1000" spc="3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939393"/>
                </a:solidFill>
                <a:latin typeface="Calibri"/>
                <a:cs typeface="Calibri"/>
              </a:rPr>
              <a:t>(FO),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eksterno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939393"/>
                </a:solidFill>
                <a:latin typeface="Calibri"/>
                <a:cs typeface="Calibri"/>
              </a:rPr>
              <a:t>SCORM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paket.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55" dirty="0">
                <a:solidFill>
                  <a:srgbClr val="939393"/>
                </a:solidFill>
                <a:latin typeface="Calibri"/>
                <a:cs typeface="Calibri"/>
              </a:rPr>
              <a:t>Od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939393"/>
                </a:solidFill>
                <a:latin typeface="Calibri"/>
                <a:cs typeface="Calibri"/>
              </a:rPr>
              <a:t>6.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do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30" dirty="0">
                <a:solidFill>
                  <a:srgbClr val="939393"/>
                </a:solidFill>
                <a:latin typeface="Calibri"/>
                <a:cs typeface="Calibri"/>
              </a:rPr>
              <a:t>11.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dana,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polaznici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treba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da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dele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939393"/>
                </a:solidFill>
                <a:latin typeface="Calibri"/>
                <a:cs typeface="Calibri"/>
              </a:rPr>
              <a:t>svoje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ideje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na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939393"/>
                </a:solidFill>
                <a:latin typeface="Calibri"/>
                <a:cs typeface="Calibri"/>
              </a:rPr>
              <a:t>ovom</a:t>
            </a:r>
            <a:r>
              <a:rPr sz="1000" spc="3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forumu.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912634" y="6093764"/>
            <a:ext cx="89382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140" dirty="0">
                <a:solidFill>
                  <a:srgbClr val="939393"/>
                </a:solidFill>
                <a:latin typeface="Calibri"/>
                <a:cs typeface="Calibri"/>
              </a:rPr>
              <a:t>Dokument</a:t>
            </a:r>
            <a:r>
              <a:rPr sz="1000" b="1" spc="5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b="1" spc="120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000" b="1" spc="6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b="1" spc="120" dirty="0">
                <a:solidFill>
                  <a:srgbClr val="939393"/>
                </a:solidFill>
                <a:latin typeface="Calibri"/>
                <a:cs typeface="Calibri"/>
              </a:rPr>
              <a:t>podršku</a:t>
            </a:r>
            <a:r>
              <a:rPr sz="1000" b="1" spc="3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-185" dirty="0">
                <a:solidFill>
                  <a:srgbClr val="939393"/>
                </a:solidFill>
                <a:latin typeface="Calibri"/>
                <a:cs typeface="Calibri"/>
              </a:rPr>
              <a:t>|</a:t>
            </a:r>
            <a:r>
              <a:rPr sz="1000" spc="6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939393"/>
                </a:solidFill>
                <a:latin typeface="Calibri"/>
                <a:cs typeface="Calibri"/>
              </a:rPr>
              <a:t>Prvog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939393"/>
                </a:solidFill>
                <a:latin typeface="Calibri"/>
                <a:cs typeface="Calibri"/>
              </a:rPr>
              <a:t>dana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939393"/>
                </a:solidFill>
                <a:latin typeface="Calibri"/>
                <a:cs typeface="Calibri"/>
              </a:rPr>
              <a:t>obuke,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polaznik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939393"/>
                </a:solidFill>
                <a:latin typeface="Calibri"/>
                <a:cs typeface="Calibri"/>
              </a:rPr>
              <a:t>dobija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939393"/>
                </a:solidFill>
                <a:latin typeface="Calibri"/>
                <a:cs typeface="Calibri"/>
              </a:rPr>
              <a:t>dokument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939393"/>
                </a:solidFill>
                <a:latin typeface="Calibri"/>
                <a:cs typeface="Calibri"/>
              </a:rPr>
              <a:t>podršku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939393"/>
                </a:solidFill>
                <a:latin typeface="Calibri"/>
                <a:cs typeface="Calibri"/>
              </a:rPr>
              <a:t>koji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939393"/>
                </a:solidFill>
                <a:latin typeface="Calibri"/>
                <a:cs typeface="Calibri"/>
              </a:rPr>
              <a:t>može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939393"/>
                </a:solidFill>
                <a:latin typeface="Calibri"/>
                <a:cs typeface="Calibri"/>
              </a:rPr>
              <a:t>konsultovati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939393"/>
                </a:solidFill>
                <a:latin typeface="Calibri"/>
                <a:cs typeface="Calibri"/>
              </a:rPr>
              <a:t>u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939393"/>
                </a:solidFill>
                <a:latin typeface="Calibri"/>
                <a:cs typeface="Calibri"/>
              </a:rPr>
              <a:t>bilo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55" dirty="0">
                <a:solidFill>
                  <a:srgbClr val="939393"/>
                </a:solidFill>
                <a:latin typeface="Calibri"/>
                <a:cs typeface="Calibri"/>
              </a:rPr>
              <a:t>kom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939393"/>
                </a:solidFill>
                <a:latin typeface="Calibri"/>
                <a:cs typeface="Calibri"/>
              </a:rPr>
              <a:t>trenutku</a:t>
            </a:r>
            <a:r>
              <a:rPr sz="10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939393"/>
                </a:solidFill>
                <a:latin typeface="Calibri"/>
                <a:cs typeface="Calibri"/>
              </a:rPr>
              <a:t>tokom</a:t>
            </a:r>
            <a:r>
              <a:rPr sz="10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000" spc="60" dirty="0">
                <a:solidFill>
                  <a:srgbClr val="939393"/>
                </a:solidFill>
                <a:latin typeface="Calibri"/>
                <a:cs typeface="Calibri"/>
              </a:rPr>
              <a:t>iskustva.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654" y="1344969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5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8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29" y="716930"/>
                </a:lnTo>
                <a:lnTo>
                  <a:pt x="747673" y="682636"/>
                </a:lnTo>
                <a:lnTo>
                  <a:pt x="774551" y="645108"/>
                </a:lnTo>
                <a:lnTo>
                  <a:pt x="797249" y="604659"/>
                </a:lnTo>
                <a:lnTo>
                  <a:pt x="815451" y="561606"/>
                </a:lnTo>
                <a:lnTo>
                  <a:pt x="828843" y="516263"/>
                </a:lnTo>
                <a:lnTo>
                  <a:pt x="837110" y="468945"/>
                </a:lnTo>
                <a:lnTo>
                  <a:pt x="839935" y="419968"/>
                </a:lnTo>
                <a:lnTo>
                  <a:pt x="837110" y="370991"/>
                </a:lnTo>
                <a:lnTo>
                  <a:pt x="828843" y="323673"/>
                </a:lnTo>
                <a:lnTo>
                  <a:pt x="815451" y="278330"/>
                </a:lnTo>
                <a:lnTo>
                  <a:pt x="797249" y="235276"/>
                </a:lnTo>
                <a:lnTo>
                  <a:pt x="774551" y="194828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8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6272" y="1602740"/>
            <a:ext cx="266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01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9654" y="4657213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7"/>
                </a:lnTo>
                <a:lnTo>
                  <a:pt x="42686" y="235276"/>
                </a:lnTo>
                <a:lnTo>
                  <a:pt x="24483" y="278329"/>
                </a:lnTo>
                <a:lnTo>
                  <a:pt x="11091" y="323672"/>
                </a:lnTo>
                <a:lnTo>
                  <a:pt x="2825" y="370990"/>
                </a:lnTo>
                <a:lnTo>
                  <a:pt x="0" y="419967"/>
                </a:lnTo>
                <a:lnTo>
                  <a:pt x="2825" y="468944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9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8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29" y="716930"/>
                </a:lnTo>
                <a:lnTo>
                  <a:pt x="747673" y="682636"/>
                </a:lnTo>
                <a:lnTo>
                  <a:pt x="774551" y="645107"/>
                </a:lnTo>
                <a:lnTo>
                  <a:pt x="797249" y="604659"/>
                </a:lnTo>
                <a:lnTo>
                  <a:pt x="815451" y="561605"/>
                </a:lnTo>
                <a:lnTo>
                  <a:pt x="828843" y="516262"/>
                </a:lnTo>
                <a:lnTo>
                  <a:pt x="837110" y="468944"/>
                </a:lnTo>
                <a:lnTo>
                  <a:pt x="839935" y="419967"/>
                </a:lnTo>
                <a:lnTo>
                  <a:pt x="837110" y="370990"/>
                </a:lnTo>
                <a:lnTo>
                  <a:pt x="828843" y="323672"/>
                </a:lnTo>
                <a:lnTo>
                  <a:pt x="815451" y="278329"/>
                </a:lnTo>
                <a:lnTo>
                  <a:pt x="797249" y="235276"/>
                </a:lnTo>
                <a:lnTo>
                  <a:pt x="774551" y="194827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8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2141" y="4915916"/>
            <a:ext cx="3352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75" dirty="0">
                <a:solidFill>
                  <a:srgbClr val="FFFFFF"/>
                </a:solidFill>
                <a:latin typeface="Calibri"/>
                <a:cs typeface="Calibri"/>
              </a:rPr>
              <a:t>04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9654" y="2449051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7"/>
                </a:lnTo>
                <a:lnTo>
                  <a:pt x="42686" y="235276"/>
                </a:lnTo>
                <a:lnTo>
                  <a:pt x="24483" y="278329"/>
                </a:lnTo>
                <a:lnTo>
                  <a:pt x="11091" y="323672"/>
                </a:lnTo>
                <a:lnTo>
                  <a:pt x="2825" y="370990"/>
                </a:lnTo>
                <a:lnTo>
                  <a:pt x="0" y="419967"/>
                </a:lnTo>
                <a:lnTo>
                  <a:pt x="2825" y="468944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8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29"/>
                </a:lnTo>
                <a:lnTo>
                  <a:pt x="157299" y="747673"/>
                </a:lnTo>
                <a:lnTo>
                  <a:pt x="194828" y="774551"/>
                </a:lnTo>
                <a:lnTo>
                  <a:pt x="235276" y="797249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8" y="797249"/>
                </a:lnTo>
                <a:lnTo>
                  <a:pt x="645107" y="774551"/>
                </a:lnTo>
                <a:lnTo>
                  <a:pt x="682636" y="747673"/>
                </a:lnTo>
                <a:lnTo>
                  <a:pt x="716929" y="716929"/>
                </a:lnTo>
                <a:lnTo>
                  <a:pt x="747673" y="682636"/>
                </a:lnTo>
                <a:lnTo>
                  <a:pt x="774551" y="645107"/>
                </a:lnTo>
                <a:lnTo>
                  <a:pt x="797249" y="604658"/>
                </a:lnTo>
                <a:lnTo>
                  <a:pt x="815451" y="561605"/>
                </a:lnTo>
                <a:lnTo>
                  <a:pt x="828843" y="516262"/>
                </a:lnTo>
                <a:lnTo>
                  <a:pt x="837110" y="468944"/>
                </a:lnTo>
                <a:lnTo>
                  <a:pt x="839935" y="419967"/>
                </a:lnTo>
                <a:lnTo>
                  <a:pt x="837110" y="370990"/>
                </a:lnTo>
                <a:lnTo>
                  <a:pt x="828843" y="323672"/>
                </a:lnTo>
                <a:lnTo>
                  <a:pt x="815451" y="278329"/>
                </a:lnTo>
                <a:lnTo>
                  <a:pt x="797249" y="235276"/>
                </a:lnTo>
                <a:lnTo>
                  <a:pt x="774551" y="194827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8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3254" y="2706115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49653" y="5761296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0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9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49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5"/>
                </a:lnTo>
                <a:lnTo>
                  <a:pt x="468945" y="837110"/>
                </a:lnTo>
                <a:lnTo>
                  <a:pt x="516263" y="828844"/>
                </a:lnTo>
                <a:lnTo>
                  <a:pt x="561606" y="815452"/>
                </a:lnTo>
                <a:lnTo>
                  <a:pt x="604659" y="797249"/>
                </a:lnTo>
                <a:lnTo>
                  <a:pt x="645108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4" y="682636"/>
                </a:lnTo>
                <a:lnTo>
                  <a:pt x="774552" y="645107"/>
                </a:lnTo>
                <a:lnTo>
                  <a:pt x="797250" y="604659"/>
                </a:lnTo>
                <a:lnTo>
                  <a:pt x="815452" y="561605"/>
                </a:lnTo>
                <a:lnTo>
                  <a:pt x="828844" y="516262"/>
                </a:lnTo>
                <a:lnTo>
                  <a:pt x="837111" y="468945"/>
                </a:lnTo>
                <a:lnTo>
                  <a:pt x="839936" y="419968"/>
                </a:lnTo>
                <a:lnTo>
                  <a:pt x="837111" y="370990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4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8" y="65383"/>
                </a:lnTo>
                <a:lnTo>
                  <a:pt x="604659" y="42686"/>
                </a:lnTo>
                <a:lnTo>
                  <a:pt x="561606" y="24483"/>
                </a:lnTo>
                <a:lnTo>
                  <a:pt x="516263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13252" y="6019291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05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9654" y="3553132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7"/>
                </a:lnTo>
                <a:lnTo>
                  <a:pt x="42686" y="235276"/>
                </a:lnTo>
                <a:lnTo>
                  <a:pt x="24483" y="278329"/>
                </a:lnTo>
                <a:lnTo>
                  <a:pt x="11091" y="323672"/>
                </a:lnTo>
                <a:lnTo>
                  <a:pt x="2825" y="370990"/>
                </a:lnTo>
                <a:lnTo>
                  <a:pt x="0" y="419967"/>
                </a:lnTo>
                <a:lnTo>
                  <a:pt x="2825" y="468944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8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29"/>
                </a:lnTo>
                <a:lnTo>
                  <a:pt x="157299" y="747673"/>
                </a:lnTo>
                <a:lnTo>
                  <a:pt x="194828" y="774551"/>
                </a:lnTo>
                <a:lnTo>
                  <a:pt x="235276" y="797249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8" y="797249"/>
                </a:lnTo>
                <a:lnTo>
                  <a:pt x="645107" y="774551"/>
                </a:lnTo>
                <a:lnTo>
                  <a:pt x="682636" y="747673"/>
                </a:lnTo>
                <a:lnTo>
                  <a:pt x="716929" y="716929"/>
                </a:lnTo>
                <a:lnTo>
                  <a:pt x="747673" y="682636"/>
                </a:lnTo>
                <a:lnTo>
                  <a:pt x="774551" y="645107"/>
                </a:lnTo>
                <a:lnTo>
                  <a:pt x="797249" y="604658"/>
                </a:lnTo>
                <a:lnTo>
                  <a:pt x="815451" y="561605"/>
                </a:lnTo>
                <a:lnTo>
                  <a:pt x="828843" y="516262"/>
                </a:lnTo>
                <a:lnTo>
                  <a:pt x="837110" y="468944"/>
                </a:lnTo>
                <a:lnTo>
                  <a:pt x="839935" y="419967"/>
                </a:lnTo>
                <a:lnTo>
                  <a:pt x="837110" y="370990"/>
                </a:lnTo>
                <a:lnTo>
                  <a:pt x="828843" y="323672"/>
                </a:lnTo>
                <a:lnTo>
                  <a:pt x="815451" y="278329"/>
                </a:lnTo>
                <a:lnTo>
                  <a:pt x="797249" y="235276"/>
                </a:lnTo>
                <a:lnTo>
                  <a:pt x="774551" y="194827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8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3254" y="3809492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48233" y="1344969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5">
                <a:moveTo>
                  <a:pt x="419968" y="0"/>
                </a:moveTo>
                <a:lnTo>
                  <a:pt x="370991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1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3" y="828844"/>
                </a:lnTo>
                <a:lnTo>
                  <a:pt x="561606" y="815452"/>
                </a:lnTo>
                <a:lnTo>
                  <a:pt x="604659" y="797250"/>
                </a:lnTo>
                <a:lnTo>
                  <a:pt x="645108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8"/>
                </a:lnTo>
                <a:lnTo>
                  <a:pt x="797250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8" y="65383"/>
                </a:lnTo>
                <a:lnTo>
                  <a:pt x="604659" y="42686"/>
                </a:lnTo>
                <a:lnTo>
                  <a:pt x="561606" y="24483"/>
                </a:lnTo>
                <a:lnTo>
                  <a:pt x="516263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507069" y="1602740"/>
            <a:ext cx="3232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29" dirty="0">
                <a:solidFill>
                  <a:srgbClr val="FFFFFF"/>
                </a:solidFill>
                <a:latin typeface="Calibri"/>
                <a:cs typeface="Calibri"/>
              </a:rPr>
              <a:t>06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63453" y="2469629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8" y="0"/>
                </a:moveTo>
                <a:lnTo>
                  <a:pt x="370991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1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3" y="828844"/>
                </a:lnTo>
                <a:lnTo>
                  <a:pt x="561606" y="815452"/>
                </a:lnTo>
                <a:lnTo>
                  <a:pt x="604659" y="797250"/>
                </a:lnTo>
                <a:lnTo>
                  <a:pt x="645108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8"/>
                </a:lnTo>
                <a:lnTo>
                  <a:pt x="797250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8" y="65383"/>
                </a:lnTo>
                <a:lnTo>
                  <a:pt x="604659" y="42686"/>
                </a:lnTo>
                <a:lnTo>
                  <a:pt x="561606" y="24483"/>
                </a:lnTo>
                <a:lnTo>
                  <a:pt x="516263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23878" y="2727452"/>
            <a:ext cx="318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10" dirty="0">
                <a:solidFill>
                  <a:srgbClr val="FFFFFF"/>
                </a:solidFill>
                <a:latin typeface="Calibri"/>
                <a:cs typeface="Calibri"/>
              </a:rPr>
              <a:t>07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263453" y="3594289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8" y="0"/>
                </a:moveTo>
                <a:lnTo>
                  <a:pt x="370991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7"/>
                </a:lnTo>
                <a:lnTo>
                  <a:pt x="42686" y="235276"/>
                </a:lnTo>
                <a:lnTo>
                  <a:pt x="24483" y="278329"/>
                </a:lnTo>
                <a:lnTo>
                  <a:pt x="11091" y="323672"/>
                </a:lnTo>
                <a:lnTo>
                  <a:pt x="2825" y="370990"/>
                </a:lnTo>
                <a:lnTo>
                  <a:pt x="0" y="419967"/>
                </a:lnTo>
                <a:lnTo>
                  <a:pt x="2825" y="468944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9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1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3" y="828844"/>
                </a:lnTo>
                <a:lnTo>
                  <a:pt x="561606" y="815452"/>
                </a:lnTo>
                <a:lnTo>
                  <a:pt x="604659" y="797250"/>
                </a:lnTo>
                <a:lnTo>
                  <a:pt x="645108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7"/>
                </a:lnTo>
                <a:lnTo>
                  <a:pt x="797250" y="604659"/>
                </a:lnTo>
                <a:lnTo>
                  <a:pt x="815452" y="561605"/>
                </a:lnTo>
                <a:lnTo>
                  <a:pt x="828844" y="516262"/>
                </a:lnTo>
                <a:lnTo>
                  <a:pt x="837110" y="468944"/>
                </a:lnTo>
                <a:lnTo>
                  <a:pt x="839936" y="419967"/>
                </a:lnTo>
                <a:lnTo>
                  <a:pt x="837110" y="370990"/>
                </a:lnTo>
                <a:lnTo>
                  <a:pt x="828844" y="323672"/>
                </a:lnTo>
                <a:lnTo>
                  <a:pt x="815452" y="278329"/>
                </a:lnTo>
                <a:lnTo>
                  <a:pt x="797250" y="235276"/>
                </a:lnTo>
                <a:lnTo>
                  <a:pt x="774552" y="194827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8" y="65383"/>
                </a:lnTo>
                <a:lnTo>
                  <a:pt x="604659" y="42686"/>
                </a:lnTo>
                <a:lnTo>
                  <a:pt x="561606" y="24483"/>
                </a:lnTo>
                <a:lnTo>
                  <a:pt x="516263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519116" y="3852164"/>
            <a:ext cx="3289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45" dirty="0">
                <a:solidFill>
                  <a:srgbClr val="FFFFFF"/>
                </a:solidFill>
                <a:latin typeface="Calibri"/>
                <a:cs typeface="Calibri"/>
              </a:rPr>
              <a:t>08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278676" y="4662176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7" y="0"/>
                </a:moveTo>
                <a:lnTo>
                  <a:pt x="370990" y="2825"/>
                </a:lnTo>
                <a:lnTo>
                  <a:pt x="323672" y="11091"/>
                </a:lnTo>
                <a:lnTo>
                  <a:pt x="278329" y="24483"/>
                </a:lnTo>
                <a:lnTo>
                  <a:pt x="235276" y="42686"/>
                </a:lnTo>
                <a:lnTo>
                  <a:pt x="194827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7"/>
                </a:lnTo>
                <a:lnTo>
                  <a:pt x="42686" y="235276"/>
                </a:lnTo>
                <a:lnTo>
                  <a:pt x="24483" y="278329"/>
                </a:lnTo>
                <a:lnTo>
                  <a:pt x="11091" y="323672"/>
                </a:lnTo>
                <a:lnTo>
                  <a:pt x="2825" y="370990"/>
                </a:lnTo>
                <a:lnTo>
                  <a:pt x="0" y="419967"/>
                </a:lnTo>
                <a:lnTo>
                  <a:pt x="2825" y="468944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9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7" y="774552"/>
                </a:lnTo>
                <a:lnTo>
                  <a:pt x="235276" y="797250"/>
                </a:lnTo>
                <a:lnTo>
                  <a:pt x="278329" y="815452"/>
                </a:lnTo>
                <a:lnTo>
                  <a:pt x="323672" y="828844"/>
                </a:lnTo>
                <a:lnTo>
                  <a:pt x="370990" y="837110"/>
                </a:lnTo>
                <a:lnTo>
                  <a:pt x="419967" y="839936"/>
                </a:lnTo>
                <a:lnTo>
                  <a:pt x="468944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7"/>
                </a:lnTo>
                <a:lnTo>
                  <a:pt x="797250" y="604659"/>
                </a:lnTo>
                <a:lnTo>
                  <a:pt x="815452" y="561605"/>
                </a:lnTo>
                <a:lnTo>
                  <a:pt x="828844" y="516262"/>
                </a:lnTo>
                <a:lnTo>
                  <a:pt x="837110" y="468944"/>
                </a:lnTo>
                <a:lnTo>
                  <a:pt x="839936" y="419967"/>
                </a:lnTo>
                <a:lnTo>
                  <a:pt x="837110" y="370990"/>
                </a:lnTo>
                <a:lnTo>
                  <a:pt x="828844" y="323672"/>
                </a:lnTo>
                <a:lnTo>
                  <a:pt x="815452" y="278329"/>
                </a:lnTo>
                <a:lnTo>
                  <a:pt x="797250" y="235276"/>
                </a:lnTo>
                <a:lnTo>
                  <a:pt x="774552" y="194827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4" y="2825"/>
                </a:lnTo>
                <a:lnTo>
                  <a:pt x="419967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278676" y="5730062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7" y="0"/>
                </a:moveTo>
                <a:lnTo>
                  <a:pt x="370990" y="2825"/>
                </a:lnTo>
                <a:lnTo>
                  <a:pt x="323672" y="11091"/>
                </a:lnTo>
                <a:lnTo>
                  <a:pt x="278329" y="24483"/>
                </a:lnTo>
                <a:lnTo>
                  <a:pt x="235276" y="42686"/>
                </a:lnTo>
                <a:lnTo>
                  <a:pt x="194827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0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2"/>
                </a:lnTo>
                <a:lnTo>
                  <a:pt x="24483" y="561605"/>
                </a:lnTo>
                <a:lnTo>
                  <a:pt x="42686" y="604659"/>
                </a:lnTo>
                <a:lnTo>
                  <a:pt x="65383" y="645107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7" y="774552"/>
                </a:lnTo>
                <a:lnTo>
                  <a:pt x="235276" y="797249"/>
                </a:lnTo>
                <a:lnTo>
                  <a:pt x="278329" y="815452"/>
                </a:lnTo>
                <a:lnTo>
                  <a:pt x="323672" y="828844"/>
                </a:lnTo>
                <a:lnTo>
                  <a:pt x="370990" y="837110"/>
                </a:lnTo>
                <a:lnTo>
                  <a:pt x="419967" y="839935"/>
                </a:lnTo>
                <a:lnTo>
                  <a:pt x="468944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49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7"/>
                </a:lnTo>
                <a:lnTo>
                  <a:pt x="797250" y="604659"/>
                </a:lnTo>
                <a:lnTo>
                  <a:pt x="815452" y="561605"/>
                </a:lnTo>
                <a:lnTo>
                  <a:pt x="828844" y="516262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0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4" y="2825"/>
                </a:lnTo>
                <a:lnTo>
                  <a:pt x="419967" y="0"/>
                </a:lnTo>
                <a:close/>
              </a:path>
            </a:pathLst>
          </a:custGeom>
          <a:solidFill>
            <a:srgbClr val="176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813168" y="639571"/>
            <a:ext cx="189801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05" dirty="0">
                <a:solidFill>
                  <a:srgbClr val="176F78"/>
                </a:solidFill>
              </a:rPr>
              <a:t>Kako</a:t>
            </a:r>
            <a:r>
              <a:rPr sz="2400" spc="130" dirty="0">
                <a:solidFill>
                  <a:srgbClr val="176F78"/>
                </a:solidFill>
              </a:rPr>
              <a:t> </a:t>
            </a:r>
            <a:r>
              <a:rPr sz="2400" spc="204" dirty="0">
                <a:solidFill>
                  <a:srgbClr val="176F78"/>
                </a:solidFill>
              </a:rPr>
              <a:t>igrati?</a:t>
            </a:r>
            <a:endParaRPr sz="2400"/>
          </a:p>
        </p:txBody>
      </p:sp>
      <p:sp>
        <p:nvSpPr>
          <p:cNvPr id="21" name="object 21"/>
          <p:cNvSpPr txBox="1"/>
          <p:nvPr/>
        </p:nvSpPr>
        <p:spPr>
          <a:xfrm>
            <a:off x="1927021" y="1415465"/>
            <a:ext cx="3480435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75"/>
              </a:spcBef>
            </a:pP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Možete</a:t>
            </a:r>
            <a:r>
              <a:rPr sz="1400" spc="225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85" dirty="0">
                <a:solidFill>
                  <a:srgbClr val="176F78"/>
                </a:solidFill>
                <a:latin typeface="Calibri"/>
                <a:cs typeface="Calibri"/>
              </a:rPr>
              <a:t>istražiti</a:t>
            </a:r>
            <a:r>
              <a:rPr sz="1400" spc="229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različite</a:t>
            </a:r>
            <a:r>
              <a:rPr sz="1400" spc="229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interaktivne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scenarije</a:t>
            </a:r>
            <a:r>
              <a:rPr sz="1400" spc="204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400" spc="21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gradu</a:t>
            </a:r>
            <a:r>
              <a:rPr sz="1400" spc="21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21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upoznati</a:t>
            </a:r>
            <a:r>
              <a:rPr sz="1400" spc="21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se</a:t>
            </a:r>
            <a:r>
              <a:rPr sz="1400" spc="21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sa </a:t>
            </a:r>
            <a:r>
              <a:rPr sz="1400" spc="190" dirty="0">
                <a:solidFill>
                  <a:srgbClr val="176F78"/>
                </a:solidFill>
                <a:latin typeface="Calibri"/>
                <a:cs typeface="Calibri"/>
              </a:rPr>
              <a:t>nekim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od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njegovih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problema.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20786" y="4837341"/>
            <a:ext cx="3734435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Za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svaku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podeljenu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ideju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dobijate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  </a:t>
            </a:r>
            <a:r>
              <a:rPr sz="1400" spc="40" dirty="0">
                <a:solidFill>
                  <a:srgbClr val="176F78"/>
                </a:solidFill>
                <a:latin typeface="Calibri"/>
                <a:cs typeface="Calibri"/>
              </a:rPr>
              <a:t>100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poena.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27021" y="2628569"/>
            <a:ext cx="3505200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Podelite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 svoje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ideje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5" dirty="0">
                <a:solidFill>
                  <a:srgbClr val="176F78"/>
                </a:solidFill>
                <a:latin typeface="Calibri"/>
                <a:cs typeface="Calibri"/>
              </a:rPr>
              <a:t>kako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biste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pomogli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rešavanju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problema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grada.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27021" y="5832017"/>
            <a:ext cx="3937635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Što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više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ideja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0" dirty="0">
                <a:solidFill>
                  <a:srgbClr val="176F78"/>
                </a:solidFill>
                <a:latin typeface="Calibri"/>
                <a:cs typeface="Calibri"/>
              </a:rPr>
              <a:t>podelite,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više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bedževa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možete 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osvojiti!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927021" y="3732276"/>
            <a:ext cx="36766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Doradite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svoje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5" dirty="0">
                <a:solidFill>
                  <a:srgbClr val="176F78"/>
                </a:solidFill>
                <a:latin typeface="Calibri"/>
                <a:cs typeface="Calibri"/>
              </a:rPr>
              <a:t>na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spoljnom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forumu.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25601" y="1522145"/>
            <a:ext cx="392493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Ocenjujte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ideje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0" dirty="0">
                <a:solidFill>
                  <a:srgbClr val="176F78"/>
                </a:solidFill>
                <a:latin typeface="Calibri"/>
                <a:cs typeface="Calibri"/>
              </a:rPr>
              <a:t>drugih</a:t>
            </a: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igrača,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vaše</a:t>
            </a: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ideje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će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takođe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biti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ocenjene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od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strane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njih.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40815" y="2650235"/>
            <a:ext cx="367220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Za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svaki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primljeni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glas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dobijate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85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poena.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415212" y="3619169"/>
            <a:ext cx="3946525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Svačije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učešće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je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važno: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što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više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svi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delite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-50" dirty="0">
                <a:solidFill>
                  <a:srgbClr val="176F78"/>
                </a:solidFill>
                <a:latin typeface="Calibri"/>
                <a:cs typeface="Calibri"/>
              </a:rPr>
              <a:t>i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ocenjujete,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0" dirty="0">
                <a:solidFill>
                  <a:srgbClr val="176F78"/>
                </a:solidFill>
                <a:latin typeface="Calibri"/>
                <a:cs typeface="Calibri"/>
              </a:rPr>
              <a:t>to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je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85" dirty="0">
                <a:solidFill>
                  <a:srgbClr val="176F78"/>
                </a:solidFill>
                <a:latin typeface="Calibri"/>
                <a:cs typeface="Calibri"/>
              </a:rPr>
              <a:t>viši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nivo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građanskog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5" dirty="0">
                <a:solidFill>
                  <a:srgbClr val="176F78"/>
                </a:solidFill>
                <a:latin typeface="Calibri"/>
                <a:cs typeface="Calibri"/>
              </a:rPr>
              <a:t>učešća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400" spc="5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5" dirty="0">
                <a:solidFill>
                  <a:srgbClr val="176F78"/>
                </a:solidFill>
                <a:latin typeface="Calibri"/>
                <a:cs typeface="Calibri"/>
              </a:rPr>
              <a:t>celom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gradu!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534340" y="4918964"/>
            <a:ext cx="3232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25" dirty="0">
                <a:solidFill>
                  <a:srgbClr val="FFFFFF"/>
                </a:solidFill>
                <a:latin typeface="Calibri"/>
                <a:cs typeface="Calibri"/>
              </a:rPr>
              <a:t>09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534340" y="5988811"/>
            <a:ext cx="266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456043" y="4841417"/>
            <a:ext cx="3194685" cy="88836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Istražite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dokumentaciju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za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podršku,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pošaljite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svoje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ideje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pristupite </a:t>
            </a:r>
            <a:r>
              <a:rPr sz="1400" spc="190" dirty="0">
                <a:solidFill>
                  <a:srgbClr val="176F78"/>
                </a:solidFill>
                <a:latin typeface="Calibri"/>
                <a:cs typeface="Calibri"/>
              </a:rPr>
              <a:t>nekim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spoljnim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resursima</a:t>
            </a:r>
            <a:r>
              <a:rPr sz="14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5" dirty="0">
                <a:solidFill>
                  <a:srgbClr val="176F78"/>
                </a:solidFill>
                <a:latin typeface="Calibri"/>
                <a:cs typeface="Calibri"/>
              </a:rPr>
              <a:t>na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ovu </a:t>
            </a:r>
            <a:r>
              <a:rPr sz="1400" spc="130" dirty="0">
                <a:solidFill>
                  <a:srgbClr val="176F78"/>
                </a:solidFill>
                <a:latin typeface="Calibri"/>
                <a:cs typeface="Calibri"/>
              </a:rPr>
              <a:t>temu.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456043" y="5908547"/>
            <a:ext cx="25844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Istražite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interaktivni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flipbook.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96000" cy="6858000"/>
            </a:xfrm>
            <a:custGeom>
              <a:avLst/>
              <a:gdLst/>
              <a:ahLst/>
              <a:cxnLst/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6096000" y="6857999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7442198" y="2600325"/>
            <a:ext cx="4110354" cy="1158875"/>
          </a:xfrm>
          <a:prstGeom prst="rect">
            <a:avLst/>
          </a:prstGeom>
          <a:ln w="9525">
            <a:solidFill>
              <a:srgbClr val="176F78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400">
              <a:latin typeface="Times New Roman"/>
              <a:cs typeface="Times New Roman"/>
            </a:endParaRPr>
          </a:p>
          <a:p>
            <a:pPr marL="180340" algn="ctr">
              <a:lnSpc>
                <a:spcPct val="100000"/>
              </a:lnSpc>
            </a:pPr>
            <a:r>
              <a:rPr sz="1400" b="1" spc="170" dirty="0">
                <a:solidFill>
                  <a:srgbClr val="BFBFBF"/>
                </a:solidFill>
                <a:latin typeface="Calibri"/>
                <a:cs typeface="Calibri"/>
              </a:rPr>
              <a:t>Link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0924" y="2064003"/>
            <a:ext cx="81089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330" dirty="0">
                <a:solidFill>
                  <a:srgbClr val="176F78"/>
                </a:solidFill>
                <a:latin typeface="Calibri"/>
                <a:cs typeface="Calibri"/>
              </a:rPr>
              <a:t>Link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87461" y="2816098"/>
            <a:ext cx="36068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8300">
              <a:lnSpc>
                <a:spcPct val="100000"/>
              </a:lnSpc>
              <a:spcBef>
                <a:spcPts val="100"/>
              </a:spcBef>
              <a:tabLst>
                <a:tab pos="1009650" algn="l"/>
                <a:tab pos="1487170" algn="l"/>
                <a:tab pos="2403475" algn="l"/>
              </a:tabLst>
            </a:pPr>
            <a:r>
              <a:rPr sz="2000" spc="175" dirty="0">
                <a:solidFill>
                  <a:srgbClr val="FFFFFF"/>
                </a:solidFill>
                <a:latin typeface="Calibri"/>
                <a:cs typeface="Calibri"/>
              </a:rPr>
              <a:t>Igri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spc="180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spc="280" dirty="0">
                <a:solidFill>
                  <a:srgbClr val="FFFFFF"/>
                </a:solidFill>
                <a:latin typeface="Calibri"/>
                <a:cs typeface="Calibri"/>
              </a:rPr>
              <a:t>može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2000" spc="185" dirty="0">
                <a:solidFill>
                  <a:srgbClr val="FFFFFF"/>
                </a:solidFill>
                <a:latin typeface="Calibri"/>
                <a:cs typeface="Calibri"/>
              </a:rPr>
              <a:t>pristupiti </a:t>
            </a:r>
            <a:r>
              <a:rPr sz="2000" spc="280" dirty="0">
                <a:solidFill>
                  <a:srgbClr val="FFFFFF"/>
                </a:solidFill>
                <a:latin typeface="Calibri"/>
                <a:cs typeface="Calibri"/>
              </a:rPr>
              <a:t>putem</a:t>
            </a:r>
            <a:r>
              <a:rPr sz="20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160" dirty="0">
                <a:solidFill>
                  <a:srgbClr val="FFFFFF"/>
                </a:solidFill>
                <a:latin typeface="Calibri"/>
                <a:cs typeface="Calibri"/>
              </a:rPr>
              <a:t>sajta</a:t>
            </a:r>
            <a:r>
              <a:rPr sz="20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175" dirty="0">
                <a:solidFill>
                  <a:srgbClr val="FFFFFF"/>
                </a:solidFill>
                <a:latin typeface="Calibri"/>
                <a:cs typeface="Calibri"/>
              </a:rPr>
              <a:t>projekta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70857" y="2058491"/>
            <a:ext cx="950594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340" dirty="0">
                <a:solidFill>
                  <a:srgbClr val="FFFFFF"/>
                </a:solidFill>
              </a:rPr>
              <a:t>IGRA</a:t>
            </a:r>
            <a:endParaRPr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07263" y="1097279"/>
            <a:ext cx="8049895" cy="4871085"/>
            <a:chOff x="207263" y="1097279"/>
            <a:chExt cx="8049895" cy="48710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7263" y="1097279"/>
              <a:ext cx="8049768" cy="45354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10099" y="5699372"/>
              <a:ext cx="784860" cy="268605"/>
            </a:xfrm>
            <a:custGeom>
              <a:avLst/>
              <a:gdLst/>
              <a:ahLst/>
              <a:cxnLst/>
              <a:rect l="l" t="t" r="r" b="b"/>
              <a:pathLst>
                <a:path w="784860" h="268604">
                  <a:moveTo>
                    <a:pt x="784378" y="0"/>
                  </a:moveTo>
                  <a:lnTo>
                    <a:pt x="0" y="0"/>
                  </a:lnTo>
                  <a:lnTo>
                    <a:pt x="0" y="268560"/>
                  </a:lnTo>
                  <a:lnTo>
                    <a:pt x="784378" y="268560"/>
                  </a:lnTo>
                  <a:lnTo>
                    <a:pt x="7843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298825" y="1671952"/>
            <a:ext cx="914400" cy="31178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5085" rIns="0" bIns="0" rtlCol="0">
            <a:spAutoFit/>
          </a:bodyPr>
          <a:lstStyle/>
          <a:p>
            <a:pPr marL="245110" marR="237490" indent="41275">
              <a:lnSpc>
                <a:spcPts val="890"/>
              </a:lnSpc>
              <a:spcBef>
                <a:spcPts val="355"/>
              </a:spcBef>
            </a:pPr>
            <a:r>
              <a:rPr sz="800" b="1" spc="110" dirty="0">
                <a:solidFill>
                  <a:srgbClr val="FF636C"/>
                </a:solidFill>
                <a:latin typeface="Calibri"/>
                <a:cs typeface="Calibri"/>
              </a:rPr>
              <a:t>Sound </a:t>
            </a:r>
            <a:r>
              <a:rPr sz="800" b="1" spc="90" dirty="0">
                <a:solidFill>
                  <a:srgbClr val="FF636C"/>
                </a:solidFill>
                <a:latin typeface="Calibri"/>
                <a:cs typeface="Calibri"/>
              </a:rPr>
              <a:t>ON/OFF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6077" y="5759196"/>
            <a:ext cx="36449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b="1" spc="75" dirty="0">
                <a:solidFill>
                  <a:srgbClr val="FF636C"/>
                </a:solidFill>
                <a:latin typeface="Calibri"/>
                <a:cs typeface="Calibri"/>
              </a:rPr>
              <a:t>Avatar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062" y="755283"/>
            <a:ext cx="1179830" cy="3048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90805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715"/>
              </a:spcBef>
            </a:pPr>
            <a:r>
              <a:rPr sz="800" b="1" spc="130" dirty="0">
                <a:solidFill>
                  <a:srgbClr val="FF636C"/>
                </a:solidFill>
                <a:latin typeface="Calibri"/>
                <a:cs typeface="Calibri"/>
              </a:rPr>
              <a:t>Badge</a:t>
            </a:r>
            <a:r>
              <a:rPr sz="800" b="1" spc="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50" dirty="0">
                <a:solidFill>
                  <a:srgbClr val="FF636C"/>
                </a:solidFill>
                <a:latin typeface="Calibri"/>
                <a:cs typeface="Calibri"/>
              </a:rPr>
              <a:t>(level)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61580" y="1267459"/>
            <a:ext cx="8024495" cy="4695825"/>
          </a:xfrm>
          <a:custGeom>
            <a:avLst/>
            <a:gdLst/>
            <a:ahLst/>
            <a:cxnLst/>
            <a:rect l="l" t="t" r="r" b="b"/>
            <a:pathLst>
              <a:path w="8024495" h="4695825">
                <a:moveTo>
                  <a:pt x="1467878" y="4426750"/>
                </a:moveTo>
                <a:lnTo>
                  <a:pt x="0" y="4426750"/>
                </a:lnTo>
                <a:lnTo>
                  <a:pt x="0" y="4695304"/>
                </a:lnTo>
                <a:lnTo>
                  <a:pt x="1467878" y="4695304"/>
                </a:lnTo>
                <a:lnTo>
                  <a:pt x="1467878" y="4426750"/>
                </a:lnTo>
                <a:close/>
              </a:path>
              <a:path w="8024495" h="4695825">
                <a:moveTo>
                  <a:pt x="8024190" y="0"/>
                </a:moveTo>
                <a:lnTo>
                  <a:pt x="7129653" y="0"/>
                </a:lnTo>
                <a:lnTo>
                  <a:pt x="7129653" y="304622"/>
                </a:lnTo>
                <a:lnTo>
                  <a:pt x="8024190" y="304622"/>
                </a:lnTo>
                <a:lnTo>
                  <a:pt x="80241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624206" y="1345691"/>
            <a:ext cx="2286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70" dirty="0">
                <a:solidFill>
                  <a:srgbClr val="FF636C"/>
                </a:solidFill>
                <a:latin typeface="Calibri"/>
                <a:cs typeface="Calibri"/>
              </a:rPr>
              <a:t>Exit</a:t>
            </a:r>
            <a:endParaRPr sz="8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55287" y="1050381"/>
            <a:ext cx="7851140" cy="4709795"/>
            <a:chOff x="555287" y="1050381"/>
            <a:chExt cx="7851140" cy="470979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287" y="1050381"/>
              <a:ext cx="76199" cy="21707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00300" y="1078688"/>
              <a:ext cx="76200" cy="21707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93369" y="5456364"/>
              <a:ext cx="1240790" cy="304165"/>
            </a:xfrm>
            <a:custGeom>
              <a:avLst/>
              <a:gdLst/>
              <a:ahLst/>
              <a:cxnLst/>
              <a:rect l="l" t="t" r="r" b="b"/>
              <a:pathLst>
                <a:path w="1240789" h="304164">
                  <a:moveTo>
                    <a:pt x="76200" y="102133"/>
                  </a:moveTo>
                  <a:lnTo>
                    <a:pt x="69850" y="89433"/>
                  </a:lnTo>
                  <a:lnTo>
                    <a:pt x="38100" y="25933"/>
                  </a:lnTo>
                  <a:lnTo>
                    <a:pt x="0" y="102133"/>
                  </a:lnTo>
                  <a:lnTo>
                    <a:pt x="28575" y="102133"/>
                  </a:lnTo>
                  <a:lnTo>
                    <a:pt x="28575" y="303707"/>
                  </a:lnTo>
                  <a:lnTo>
                    <a:pt x="47625" y="303707"/>
                  </a:lnTo>
                  <a:lnTo>
                    <a:pt x="47625" y="102133"/>
                  </a:lnTo>
                  <a:lnTo>
                    <a:pt x="76200" y="102133"/>
                  </a:lnTo>
                  <a:close/>
                </a:path>
                <a:path w="1240789" h="304164">
                  <a:moveTo>
                    <a:pt x="1240256" y="76200"/>
                  </a:moveTo>
                  <a:lnTo>
                    <a:pt x="1233906" y="63500"/>
                  </a:lnTo>
                  <a:lnTo>
                    <a:pt x="1202156" y="0"/>
                  </a:lnTo>
                  <a:lnTo>
                    <a:pt x="1164056" y="76200"/>
                  </a:lnTo>
                  <a:lnTo>
                    <a:pt x="1192631" y="76200"/>
                  </a:lnTo>
                  <a:lnTo>
                    <a:pt x="1192631" y="277774"/>
                  </a:lnTo>
                  <a:lnTo>
                    <a:pt x="1211681" y="277774"/>
                  </a:lnTo>
                  <a:lnTo>
                    <a:pt x="1211681" y="76200"/>
                  </a:lnTo>
                  <a:lnTo>
                    <a:pt x="1240256" y="7620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83329" y="1056440"/>
              <a:ext cx="76199" cy="21707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800837" y="1381670"/>
              <a:ext cx="1605280" cy="1075690"/>
            </a:xfrm>
            <a:custGeom>
              <a:avLst/>
              <a:gdLst/>
              <a:ahLst/>
              <a:cxnLst/>
              <a:rect l="l" t="t" r="r" b="b"/>
              <a:pathLst>
                <a:path w="1605279" h="1075689">
                  <a:moveTo>
                    <a:pt x="1455102" y="446011"/>
                  </a:moveTo>
                  <a:lnTo>
                    <a:pt x="1436052" y="436486"/>
                  </a:lnTo>
                  <a:lnTo>
                    <a:pt x="1378902" y="407911"/>
                  </a:lnTo>
                  <a:lnTo>
                    <a:pt x="1378902" y="436486"/>
                  </a:lnTo>
                  <a:lnTo>
                    <a:pt x="1169733" y="436486"/>
                  </a:lnTo>
                  <a:lnTo>
                    <a:pt x="1169733" y="199936"/>
                  </a:lnTo>
                  <a:lnTo>
                    <a:pt x="1169733" y="190411"/>
                  </a:lnTo>
                  <a:lnTo>
                    <a:pt x="1169733" y="180886"/>
                  </a:lnTo>
                  <a:lnTo>
                    <a:pt x="865301" y="180886"/>
                  </a:lnTo>
                  <a:lnTo>
                    <a:pt x="865301" y="199936"/>
                  </a:lnTo>
                  <a:lnTo>
                    <a:pt x="1150683" y="199936"/>
                  </a:lnTo>
                  <a:lnTo>
                    <a:pt x="1150683" y="455536"/>
                  </a:lnTo>
                  <a:lnTo>
                    <a:pt x="1378902" y="455536"/>
                  </a:lnTo>
                  <a:lnTo>
                    <a:pt x="1378902" y="484111"/>
                  </a:lnTo>
                  <a:lnTo>
                    <a:pt x="1436052" y="455536"/>
                  </a:lnTo>
                  <a:lnTo>
                    <a:pt x="1455102" y="446011"/>
                  </a:lnTo>
                  <a:close/>
                </a:path>
                <a:path w="1605279" h="1075689">
                  <a:moveTo>
                    <a:pt x="1490395" y="1027722"/>
                  </a:moveTo>
                  <a:lnTo>
                    <a:pt x="76200" y="1027722"/>
                  </a:lnTo>
                  <a:lnTo>
                    <a:pt x="76200" y="999147"/>
                  </a:lnTo>
                  <a:lnTo>
                    <a:pt x="0" y="1037247"/>
                  </a:lnTo>
                  <a:lnTo>
                    <a:pt x="76200" y="1075347"/>
                  </a:lnTo>
                  <a:lnTo>
                    <a:pt x="76200" y="1046772"/>
                  </a:lnTo>
                  <a:lnTo>
                    <a:pt x="1490395" y="1046772"/>
                  </a:lnTo>
                  <a:lnTo>
                    <a:pt x="1490395" y="1027722"/>
                  </a:lnTo>
                  <a:close/>
                </a:path>
                <a:path w="1605279" h="1075689">
                  <a:moveTo>
                    <a:pt x="1604987" y="28575"/>
                  </a:moveTo>
                  <a:lnTo>
                    <a:pt x="1402334" y="28575"/>
                  </a:lnTo>
                  <a:lnTo>
                    <a:pt x="1402334" y="0"/>
                  </a:lnTo>
                  <a:lnTo>
                    <a:pt x="1326134" y="38100"/>
                  </a:lnTo>
                  <a:lnTo>
                    <a:pt x="1402334" y="76200"/>
                  </a:lnTo>
                  <a:lnTo>
                    <a:pt x="1402334" y="47625"/>
                  </a:lnTo>
                  <a:lnTo>
                    <a:pt x="1604987" y="47625"/>
                  </a:lnTo>
                  <a:lnTo>
                    <a:pt x="1604987" y="28575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97457" y="1078688"/>
              <a:ext cx="76200" cy="217074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819328" y="753659"/>
            <a:ext cx="1252220" cy="30416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9844" rIns="0" bIns="0" rtlCol="0">
            <a:spAutoFit/>
          </a:bodyPr>
          <a:lstStyle/>
          <a:p>
            <a:pPr marL="264795" marR="269875" indent="-8890">
              <a:lnSpc>
                <a:spcPts val="910"/>
              </a:lnSpc>
              <a:spcBef>
                <a:spcPts val="234"/>
              </a:spcBef>
            </a:pPr>
            <a:r>
              <a:rPr sz="800" b="1" spc="100" dirty="0">
                <a:solidFill>
                  <a:srgbClr val="FF636C"/>
                </a:solidFill>
                <a:latin typeface="Calibri"/>
                <a:cs typeface="Calibri"/>
              </a:rPr>
              <a:t>Ukupni</a:t>
            </a:r>
            <a:r>
              <a:rPr sz="800" b="1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85" dirty="0">
                <a:solidFill>
                  <a:srgbClr val="FF636C"/>
                </a:solidFill>
                <a:latin typeface="Calibri"/>
                <a:cs typeface="Calibri"/>
              </a:rPr>
              <a:t>poeni </a:t>
            </a:r>
            <a:r>
              <a:rPr sz="800" b="1" spc="65" dirty="0">
                <a:solidFill>
                  <a:srgbClr val="FF636C"/>
                </a:solidFill>
                <a:latin typeface="Calibri"/>
                <a:cs typeface="Calibri"/>
              </a:rPr>
              <a:t>(individualni)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50795" y="5684113"/>
            <a:ext cx="913130" cy="26035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8905" marR="5080" indent="-129539">
              <a:lnSpc>
                <a:spcPts val="890"/>
              </a:lnSpc>
              <a:spcBef>
                <a:spcPts val="185"/>
              </a:spcBef>
            </a:pPr>
            <a:r>
              <a:rPr sz="800" b="1" spc="80" dirty="0">
                <a:solidFill>
                  <a:srgbClr val="FF636C"/>
                </a:solidFill>
                <a:latin typeface="Calibri"/>
                <a:cs typeface="Calibri"/>
              </a:rPr>
              <a:t>Nivo</a:t>
            </a:r>
            <a:r>
              <a:rPr sz="8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95" dirty="0">
                <a:solidFill>
                  <a:srgbClr val="FF636C"/>
                </a:solidFill>
                <a:latin typeface="Calibri"/>
                <a:cs typeface="Calibri"/>
              </a:rPr>
              <a:t>građanskog </a:t>
            </a:r>
            <a:r>
              <a:rPr sz="800" b="1" spc="110" dirty="0">
                <a:solidFill>
                  <a:srgbClr val="FF636C"/>
                </a:solidFill>
                <a:latin typeface="Calibri"/>
                <a:cs typeface="Calibri"/>
              </a:rPr>
              <a:t>učešća</a:t>
            </a:r>
            <a:r>
              <a:rPr sz="8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75" dirty="0">
                <a:solidFill>
                  <a:srgbClr val="FF636C"/>
                </a:solidFill>
                <a:latin typeface="Calibri"/>
                <a:cs typeface="Calibri"/>
              </a:rPr>
              <a:t>tima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0099" y="6032520"/>
            <a:ext cx="2319655" cy="26860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3335" rIns="0" bIns="0" rtlCol="0">
            <a:spAutoFit/>
          </a:bodyPr>
          <a:lstStyle/>
          <a:p>
            <a:pPr marL="621030" marR="212090" indent="-392430">
              <a:lnSpc>
                <a:spcPts val="890"/>
              </a:lnSpc>
              <a:spcBef>
                <a:spcPts val="105"/>
              </a:spcBef>
            </a:pPr>
            <a:r>
              <a:rPr sz="800" b="1" spc="85" dirty="0">
                <a:solidFill>
                  <a:srgbClr val="FF636C"/>
                </a:solidFill>
                <a:latin typeface="Calibri"/>
                <a:cs typeface="Calibri"/>
              </a:rPr>
              <a:t>Pozicija</a:t>
            </a:r>
            <a:r>
              <a:rPr sz="8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105" dirty="0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sz="8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100" dirty="0">
                <a:solidFill>
                  <a:srgbClr val="FF636C"/>
                </a:solidFill>
                <a:latin typeface="Calibri"/>
                <a:cs typeface="Calibri"/>
              </a:rPr>
              <a:t>rang</a:t>
            </a:r>
            <a:r>
              <a:rPr sz="8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50" dirty="0">
                <a:solidFill>
                  <a:srgbClr val="FF636C"/>
                </a:solidFill>
                <a:latin typeface="Calibri"/>
                <a:cs typeface="Calibri"/>
              </a:rPr>
              <a:t>listi</a:t>
            </a:r>
            <a:r>
              <a:rPr sz="8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70" dirty="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sz="8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90" dirty="0">
                <a:solidFill>
                  <a:srgbClr val="FF636C"/>
                </a:solidFill>
                <a:latin typeface="Calibri"/>
                <a:cs typeface="Calibri"/>
              </a:rPr>
              <a:t>sa</a:t>
            </a:r>
            <a:r>
              <a:rPr sz="8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70" dirty="0">
                <a:solidFill>
                  <a:srgbClr val="FF636C"/>
                </a:solidFill>
                <a:latin typeface="Calibri"/>
                <a:cs typeface="Calibri"/>
              </a:rPr>
              <a:t>najviše </a:t>
            </a:r>
            <a:r>
              <a:rPr sz="800" b="1" spc="90" dirty="0">
                <a:solidFill>
                  <a:srgbClr val="FF636C"/>
                </a:solidFill>
                <a:latin typeface="Calibri"/>
                <a:cs typeface="Calibri"/>
              </a:rPr>
              <a:t>doprinosa</a:t>
            </a:r>
            <a:r>
              <a:rPr sz="800" b="1" spc="114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dirty="0">
                <a:solidFill>
                  <a:srgbClr val="FF636C"/>
                </a:solidFill>
                <a:latin typeface="Calibri"/>
                <a:cs typeface="Calibri"/>
              </a:rPr>
              <a:t>ili</a:t>
            </a:r>
            <a:r>
              <a:rPr sz="800" b="1" spc="1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55" dirty="0">
                <a:solidFill>
                  <a:srgbClr val="FF636C"/>
                </a:solidFill>
                <a:latin typeface="Calibri"/>
                <a:cs typeface="Calibri"/>
              </a:rPr>
              <a:t>lajkova.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81856" y="5650483"/>
            <a:ext cx="7448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95" dirty="0">
                <a:solidFill>
                  <a:srgbClr val="FFFFFF"/>
                </a:solidFill>
                <a:latin typeface="Calibri"/>
                <a:cs typeface="Calibri"/>
              </a:rPr>
              <a:t>GRAD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076239" y="778649"/>
            <a:ext cx="1179830" cy="30035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88900" rIns="0" bIns="0" rtlCol="0">
            <a:spAutoFit/>
          </a:bodyPr>
          <a:lstStyle/>
          <a:p>
            <a:pPr marL="268605">
              <a:lnSpc>
                <a:spcPct val="100000"/>
              </a:lnSpc>
              <a:spcBef>
                <a:spcPts val="700"/>
              </a:spcBef>
            </a:pPr>
            <a:r>
              <a:rPr sz="800" b="1" spc="80" dirty="0">
                <a:solidFill>
                  <a:srgbClr val="FF636C"/>
                </a:solidFill>
                <a:latin typeface="Calibri"/>
                <a:cs typeface="Calibri"/>
              </a:rPr>
              <a:t>Uputstva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291236" y="2266602"/>
            <a:ext cx="894715" cy="30480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0480" rIns="0" bIns="0" rtlCol="0">
            <a:spAutoFit/>
          </a:bodyPr>
          <a:lstStyle/>
          <a:p>
            <a:pPr marL="160655" marR="179070" indent="-101600">
              <a:lnSpc>
                <a:spcPts val="890"/>
              </a:lnSpc>
              <a:spcBef>
                <a:spcPts val="240"/>
              </a:spcBef>
            </a:pPr>
            <a:r>
              <a:rPr sz="800" b="1" spc="70" dirty="0">
                <a:solidFill>
                  <a:srgbClr val="FF636C"/>
                </a:solidFill>
                <a:latin typeface="Calibri"/>
                <a:cs typeface="Calibri"/>
              </a:rPr>
              <a:t>Interaktivna </a:t>
            </a:r>
            <a:r>
              <a:rPr sz="800" b="1" spc="65" dirty="0">
                <a:solidFill>
                  <a:srgbClr val="FF636C"/>
                </a:solidFill>
                <a:latin typeface="Calibri"/>
                <a:cs typeface="Calibri"/>
              </a:rPr>
              <a:t>situacija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28595" y="754670"/>
            <a:ext cx="1252220" cy="30416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0480" rIns="0" bIns="0" rtlCol="0">
            <a:spAutoFit/>
          </a:bodyPr>
          <a:lstStyle/>
          <a:p>
            <a:pPr marL="259715" marR="178435" indent="-102870">
              <a:lnSpc>
                <a:spcPts val="890"/>
              </a:lnSpc>
              <a:spcBef>
                <a:spcPts val="240"/>
              </a:spcBef>
            </a:pPr>
            <a:r>
              <a:rPr sz="800" b="1" spc="110" dirty="0">
                <a:solidFill>
                  <a:srgbClr val="FF636C"/>
                </a:solidFill>
                <a:latin typeface="Calibri"/>
                <a:cs typeface="Calibri"/>
              </a:rPr>
              <a:t>Ukupno</a:t>
            </a:r>
            <a:r>
              <a:rPr sz="800" b="1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800" b="1" spc="85" dirty="0">
                <a:solidFill>
                  <a:srgbClr val="FF636C"/>
                </a:solidFill>
                <a:latin typeface="Calibri"/>
                <a:cs typeface="Calibri"/>
              </a:rPr>
              <a:t>zvezdice </a:t>
            </a:r>
            <a:r>
              <a:rPr sz="800" b="1" spc="80" dirty="0">
                <a:solidFill>
                  <a:srgbClr val="FF636C"/>
                </a:solidFill>
                <a:latin typeface="Calibri"/>
                <a:cs typeface="Calibri"/>
              </a:rPr>
              <a:t>indivudualno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356076" y="118364"/>
            <a:ext cx="2527935" cy="4632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45" dirty="0">
                <a:solidFill>
                  <a:srgbClr val="FFFFFF"/>
                </a:solidFill>
                <a:latin typeface="Calibri"/>
                <a:cs typeface="Calibri"/>
              </a:rPr>
              <a:t>Button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0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  <a:endParaRPr sz="1200">
              <a:latin typeface="Calibri"/>
              <a:cs typeface="Calibri"/>
            </a:endParaRPr>
          </a:p>
          <a:p>
            <a:pPr marL="12700" marR="137795">
              <a:lnSpc>
                <a:spcPct val="100000"/>
              </a:lnSpc>
              <a:spcBef>
                <a:spcPts val="830"/>
              </a:spcBef>
            </a:pP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Ukupni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poeni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(individualni):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Prikazuje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akumulirani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broj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FFFFFF"/>
                </a:solidFill>
                <a:latin typeface="Calibri"/>
                <a:cs typeface="Calibri"/>
              </a:rPr>
              <a:t>poena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koji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odražavaju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vaše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intervencije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igri.</a:t>
            </a:r>
            <a:endParaRPr sz="1000">
              <a:latin typeface="Calibri"/>
              <a:cs typeface="Calibri"/>
            </a:endParaRPr>
          </a:p>
          <a:p>
            <a:pPr marL="23495" marR="69850" algn="just">
              <a:lnSpc>
                <a:spcPct val="100000"/>
              </a:lnSpc>
              <a:spcBef>
                <a:spcPts val="730"/>
              </a:spcBef>
            </a:pP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Bedž</a:t>
            </a:r>
            <a:r>
              <a:rPr sz="1000" spc="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(nivo):</a:t>
            </a:r>
            <a:r>
              <a:rPr sz="1000" spc="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Evoluirajući</a:t>
            </a:r>
            <a:r>
              <a:rPr sz="1000" spc="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bedž</a:t>
            </a:r>
            <a:r>
              <a:rPr sz="1000" spc="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koji</a:t>
            </a:r>
            <a:r>
              <a:rPr sz="1000" spc="3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se 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razvija</a:t>
            </a: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kako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predstavlja</a:t>
            </a: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svoje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ideje.</a:t>
            </a:r>
            <a:endParaRPr sz="1000">
              <a:latin typeface="Calibri"/>
              <a:cs typeface="Calibri"/>
            </a:endParaRPr>
          </a:p>
          <a:p>
            <a:pPr marL="12700" marR="277495">
              <a:lnSpc>
                <a:spcPct val="100000"/>
              </a:lnSpc>
              <a:spcBef>
                <a:spcPts val="875"/>
              </a:spcBef>
            </a:pPr>
            <a:r>
              <a:rPr sz="1000" spc="135" dirty="0">
                <a:solidFill>
                  <a:srgbClr val="FFFFFF"/>
                </a:solidFill>
                <a:latin typeface="Calibri"/>
                <a:cs typeface="Calibri"/>
              </a:rPr>
              <a:t>Ukupno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zvezdica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(individualno): </a:t>
            </a:r>
            <a:r>
              <a:rPr sz="1000" spc="135" dirty="0">
                <a:solidFill>
                  <a:srgbClr val="FFFFFF"/>
                </a:solidFill>
                <a:latin typeface="Calibri"/>
                <a:cs typeface="Calibri"/>
              </a:rPr>
              <a:t>Ukupan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broj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zvezdica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koje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polaznik dobija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od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svojih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intervencija.</a:t>
            </a:r>
            <a:endParaRPr sz="1000">
              <a:latin typeface="Calibri"/>
              <a:cs typeface="Calibri"/>
            </a:endParaRPr>
          </a:p>
          <a:p>
            <a:pPr marL="12700" marR="538480">
              <a:lnSpc>
                <a:spcPct val="100000"/>
              </a:lnSpc>
              <a:spcBef>
                <a:spcPts val="795"/>
              </a:spcBef>
            </a:pP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Uputstva: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Pregledajte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uputstva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igru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bilo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kojem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trenutku.</a:t>
            </a:r>
            <a:endParaRPr sz="1000">
              <a:latin typeface="Calibri"/>
              <a:cs typeface="Calibri"/>
            </a:endParaRPr>
          </a:p>
          <a:p>
            <a:pPr marL="12700" marR="208279">
              <a:lnSpc>
                <a:spcPct val="100000"/>
              </a:lnSpc>
              <a:spcBef>
                <a:spcPts val="815"/>
              </a:spcBef>
            </a:pPr>
            <a:r>
              <a:rPr sz="1000" b="1" spc="130" dirty="0">
                <a:solidFill>
                  <a:srgbClr val="FFFFFF"/>
                </a:solidFill>
                <a:latin typeface="Calibri"/>
                <a:cs typeface="Calibri"/>
              </a:rPr>
              <a:t>Sound</a:t>
            </a:r>
            <a:r>
              <a:rPr sz="1000" b="1" spc="4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95" dirty="0">
                <a:solidFill>
                  <a:srgbClr val="FFFFFF"/>
                </a:solidFill>
                <a:latin typeface="Calibri"/>
                <a:cs typeface="Calibri"/>
              </a:rPr>
              <a:t>ON/OFF:</a:t>
            </a:r>
            <a:r>
              <a:rPr sz="1000" b="1" spc="4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Uključite/isključite </a:t>
            </a:r>
            <a:r>
              <a:rPr sz="1000" spc="135" dirty="0">
                <a:solidFill>
                  <a:srgbClr val="FFFFFF"/>
                </a:solidFill>
                <a:latin typeface="Calibri"/>
                <a:cs typeface="Calibri"/>
              </a:rPr>
              <a:t>muziku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pozadini.</a:t>
            </a:r>
            <a:endParaRPr sz="10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90"/>
              </a:spcBef>
            </a:pPr>
            <a:r>
              <a:rPr sz="1000" b="1" spc="95" dirty="0">
                <a:solidFill>
                  <a:srgbClr val="FFFFFF"/>
                </a:solidFill>
                <a:latin typeface="Calibri"/>
                <a:cs typeface="Calibri"/>
              </a:rPr>
              <a:t>Exit:</a:t>
            </a:r>
            <a:r>
              <a:rPr sz="1000" b="1" spc="18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Zatvorite</a:t>
            </a:r>
            <a:r>
              <a:rPr sz="1000" spc="17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kurs</a:t>
            </a:r>
            <a:r>
              <a:rPr sz="1000" spc="17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17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vratite</a:t>
            </a:r>
            <a:r>
              <a:rPr sz="1000" spc="16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1000" spc="17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na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platformu.</a:t>
            </a:r>
            <a:endParaRPr sz="1000">
              <a:latin typeface="Calibri"/>
              <a:cs typeface="Calibri"/>
            </a:endParaRPr>
          </a:p>
          <a:p>
            <a:pPr marL="12700" marR="544830">
              <a:lnSpc>
                <a:spcPct val="100000"/>
              </a:lnSpc>
              <a:spcBef>
                <a:spcPts val="795"/>
              </a:spcBef>
            </a:pP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Interaktivna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situacija: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Prikazuje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približan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pregled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problema.</a:t>
            </a:r>
            <a:endParaRPr sz="10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815"/>
              </a:spcBef>
            </a:pP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Grad: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Grafički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prikaz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grada,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sa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različitim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254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254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000" spc="229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3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254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spc="229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0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1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e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predstavljaju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 probleme.</a:t>
            </a:r>
            <a:endParaRPr sz="1000">
              <a:latin typeface="Calibri"/>
              <a:cs typeface="Calibri"/>
            </a:endParaRPr>
          </a:p>
          <a:p>
            <a:pPr marL="12700" marR="441325">
              <a:lnSpc>
                <a:spcPct val="100000"/>
              </a:lnSpc>
              <a:spcBef>
                <a:spcPts val="790"/>
              </a:spcBef>
            </a:pP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Nivo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FFFFFF"/>
                </a:solidFill>
                <a:latin typeface="Calibri"/>
                <a:cs typeface="Calibri"/>
              </a:rPr>
              <a:t>građanskog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učešća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tima: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Predstavlja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procenat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učešća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svih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polaznika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izazovima.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356076" y="4978527"/>
            <a:ext cx="252730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b="1" spc="95" dirty="0">
                <a:solidFill>
                  <a:srgbClr val="FFFFFF"/>
                </a:solidFill>
                <a:latin typeface="Calibri"/>
                <a:cs typeface="Calibri"/>
              </a:rPr>
              <a:t>Avatar:</a:t>
            </a:r>
            <a:r>
              <a:rPr sz="1000" b="1" spc="17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Avatar</a:t>
            </a:r>
            <a:r>
              <a:rPr sz="1000" spc="1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koji</a:t>
            </a:r>
            <a:r>
              <a:rPr sz="1000" spc="1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je</a:t>
            </a:r>
            <a:r>
              <a:rPr sz="1000" spc="1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izabrao</a:t>
            </a:r>
            <a:r>
              <a:rPr sz="1000" spc="1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svaki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početku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igre.</a:t>
            </a:r>
            <a:endParaRPr sz="1000">
              <a:latin typeface="Calibri"/>
              <a:cs typeface="Calibri"/>
            </a:endParaRPr>
          </a:p>
          <a:p>
            <a:pPr marL="12700" marR="88900">
              <a:lnSpc>
                <a:spcPct val="100000"/>
              </a:lnSpc>
              <a:spcBef>
                <a:spcPts val="815"/>
              </a:spcBef>
            </a:pP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Pozicija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rang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listi: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 Prikazuje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poziciju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polaznika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30" dirty="0">
                <a:solidFill>
                  <a:srgbClr val="FFFFFF"/>
                </a:solidFill>
                <a:latin typeface="Calibri"/>
                <a:cs typeface="Calibri"/>
              </a:rPr>
              <a:t>timskom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rangiranju,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uzimajući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obzir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njihov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FFFFFF"/>
                </a:solidFill>
                <a:latin typeface="Calibri"/>
                <a:cs typeface="Calibri"/>
              </a:rPr>
              <a:t>učinak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igri.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Kliknite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ovde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pristup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rang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listi,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koja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uključuje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sve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polaznike.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46888" y="1130807"/>
            <a:ext cx="8205470" cy="4526280"/>
            <a:chOff x="246888" y="1130807"/>
            <a:chExt cx="8205470" cy="45262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888" y="1130807"/>
              <a:ext cx="8061959" cy="452628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010479" y="2396237"/>
              <a:ext cx="432434" cy="10160"/>
            </a:xfrm>
            <a:custGeom>
              <a:avLst/>
              <a:gdLst/>
              <a:ahLst/>
              <a:cxnLst/>
              <a:rect l="l" t="t" r="r" b="b"/>
              <a:pathLst>
                <a:path w="432434" h="10160">
                  <a:moveTo>
                    <a:pt x="431956" y="0"/>
                  </a:moveTo>
                  <a:lnTo>
                    <a:pt x="0" y="9722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8431140" y="2260776"/>
            <a:ext cx="918844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FFFFFF"/>
            </a:solidFill>
          </a:ln>
        </p:spPr>
        <p:txBody>
          <a:bodyPr vert="horz" wrap="square" lIns="0" tIns="844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5"/>
              </a:spcBef>
            </a:pPr>
            <a:r>
              <a:rPr sz="900" b="1" spc="80" dirty="0">
                <a:solidFill>
                  <a:srgbClr val="FF636C"/>
                </a:solidFill>
                <a:latin typeface="Calibri"/>
                <a:cs typeface="Calibri"/>
              </a:rPr>
              <a:t>Exit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718372" y="2559844"/>
            <a:ext cx="2631440" cy="494030"/>
          </a:xfrm>
          <a:custGeom>
            <a:avLst/>
            <a:gdLst/>
            <a:ahLst/>
            <a:cxnLst/>
            <a:rect l="l" t="t" r="r" b="b"/>
            <a:pathLst>
              <a:path w="2631440" h="494030">
                <a:moveTo>
                  <a:pt x="1712766" y="189325"/>
                </a:moveTo>
                <a:lnTo>
                  <a:pt x="2631172" y="189325"/>
                </a:lnTo>
                <a:lnTo>
                  <a:pt x="2631172" y="493948"/>
                </a:lnTo>
                <a:lnTo>
                  <a:pt x="1712766" y="493948"/>
                </a:lnTo>
                <a:lnTo>
                  <a:pt x="1712766" y="189325"/>
                </a:lnTo>
                <a:close/>
              </a:path>
              <a:path w="2631440" h="494030">
                <a:moveTo>
                  <a:pt x="1724062" y="324786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424891" y="2739645"/>
            <a:ext cx="937894" cy="36131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93345" rIns="0" bIns="0" rtlCol="0">
            <a:spAutoFit/>
          </a:bodyPr>
          <a:lstStyle/>
          <a:p>
            <a:pPr marL="207645">
              <a:lnSpc>
                <a:spcPct val="100000"/>
              </a:lnSpc>
              <a:spcBef>
                <a:spcPts val="735"/>
              </a:spcBef>
            </a:pPr>
            <a:r>
              <a:rPr sz="900" b="1" spc="105" dirty="0">
                <a:solidFill>
                  <a:srgbClr val="FF636C"/>
                </a:solidFill>
                <a:latin typeface="Calibri"/>
                <a:cs typeface="Calibri"/>
              </a:rPr>
              <a:t>Problem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528554" y="3235684"/>
            <a:ext cx="3926840" cy="2847340"/>
            <a:chOff x="4528554" y="3235684"/>
            <a:chExt cx="3926840" cy="2847340"/>
          </a:xfrm>
        </p:grpSpPr>
        <p:sp>
          <p:nvSpPr>
            <p:cNvPr id="10" name="object 10"/>
            <p:cNvSpPr/>
            <p:nvPr/>
          </p:nvSpPr>
          <p:spPr>
            <a:xfrm>
              <a:off x="8182727" y="3245209"/>
              <a:ext cx="263525" cy="635"/>
            </a:xfrm>
            <a:custGeom>
              <a:avLst/>
              <a:gdLst/>
              <a:ahLst/>
              <a:cxnLst/>
              <a:rect l="l" t="t" r="r" b="b"/>
              <a:pathLst>
                <a:path w="263525" h="635">
                  <a:moveTo>
                    <a:pt x="262985" y="218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38079" y="5705466"/>
              <a:ext cx="1541145" cy="367665"/>
            </a:xfrm>
            <a:custGeom>
              <a:avLst/>
              <a:gdLst/>
              <a:ahLst/>
              <a:cxnLst/>
              <a:rect l="l" t="t" r="r" b="b"/>
              <a:pathLst>
                <a:path w="1541145" h="367664">
                  <a:moveTo>
                    <a:pt x="1540714" y="0"/>
                  </a:moveTo>
                  <a:lnTo>
                    <a:pt x="0" y="0"/>
                  </a:lnTo>
                  <a:lnTo>
                    <a:pt x="0" y="367477"/>
                  </a:lnTo>
                  <a:lnTo>
                    <a:pt x="1540714" y="367477"/>
                  </a:lnTo>
                  <a:lnTo>
                    <a:pt x="15407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38079" y="5187895"/>
              <a:ext cx="1541145" cy="885190"/>
            </a:xfrm>
            <a:custGeom>
              <a:avLst/>
              <a:gdLst/>
              <a:ahLst/>
              <a:cxnLst/>
              <a:rect l="l" t="t" r="r" b="b"/>
              <a:pathLst>
                <a:path w="1541145" h="885189">
                  <a:moveTo>
                    <a:pt x="0" y="517571"/>
                  </a:moveTo>
                  <a:lnTo>
                    <a:pt x="1540715" y="517571"/>
                  </a:lnTo>
                  <a:lnTo>
                    <a:pt x="1540715" y="885049"/>
                  </a:lnTo>
                  <a:lnTo>
                    <a:pt x="0" y="885049"/>
                  </a:lnTo>
                  <a:lnTo>
                    <a:pt x="0" y="517571"/>
                  </a:lnTo>
                  <a:close/>
                </a:path>
                <a:path w="1541145" h="885189">
                  <a:moveTo>
                    <a:pt x="1340409" y="536030"/>
                  </a:moveTo>
                  <a:lnTo>
                    <a:pt x="1346559" y="0"/>
                  </a:lnTo>
                </a:path>
              </a:pathLst>
            </a:custGeom>
            <a:ln w="19050">
              <a:solidFill>
                <a:srgbClr val="FF636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538079" y="5705466"/>
            <a:ext cx="1541145" cy="367665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461009">
              <a:lnSpc>
                <a:spcPct val="100000"/>
              </a:lnSpc>
              <a:spcBef>
                <a:spcPts val="900"/>
              </a:spcBef>
            </a:pPr>
            <a:r>
              <a:rPr sz="900" b="1" spc="100" dirty="0">
                <a:solidFill>
                  <a:srgbClr val="FF636C"/>
                </a:solidFill>
                <a:latin typeface="Calibri"/>
                <a:cs typeface="Calibri"/>
              </a:rPr>
              <a:t>Resources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856918" y="4066600"/>
            <a:ext cx="4259580" cy="2016125"/>
            <a:chOff x="2856918" y="4066600"/>
            <a:chExt cx="4259580" cy="2016125"/>
          </a:xfrm>
        </p:grpSpPr>
        <p:sp>
          <p:nvSpPr>
            <p:cNvPr id="15" name="object 15"/>
            <p:cNvSpPr/>
            <p:nvPr/>
          </p:nvSpPr>
          <p:spPr>
            <a:xfrm>
              <a:off x="2866443" y="5705466"/>
              <a:ext cx="1219200" cy="367665"/>
            </a:xfrm>
            <a:custGeom>
              <a:avLst/>
              <a:gdLst/>
              <a:ahLst/>
              <a:cxnLst/>
              <a:rect l="l" t="t" r="r" b="b"/>
              <a:pathLst>
                <a:path w="1219200" h="367664">
                  <a:moveTo>
                    <a:pt x="1218709" y="0"/>
                  </a:moveTo>
                  <a:lnTo>
                    <a:pt x="0" y="0"/>
                  </a:lnTo>
                  <a:lnTo>
                    <a:pt x="0" y="367477"/>
                  </a:lnTo>
                  <a:lnTo>
                    <a:pt x="1218709" y="367477"/>
                  </a:lnTo>
                  <a:lnTo>
                    <a:pt x="1218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866443" y="4076125"/>
              <a:ext cx="1219200" cy="1997075"/>
            </a:xfrm>
            <a:custGeom>
              <a:avLst/>
              <a:gdLst/>
              <a:ahLst/>
              <a:cxnLst/>
              <a:rect l="l" t="t" r="r" b="b"/>
              <a:pathLst>
                <a:path w="1219200" h="1997075">
                  <a:moveTo>
                    <a:pt x="0" y="1629341"/>
                  </a:moveTo>
                  <a:lnTo>
                    <a:pt x="1218710" y="1629341"/>
                  </a:lnTo>
                  <a:lnTo>
                    <a:pt x="1218710" y="1996818"/>
                  </a:lnTo>
                  <a:lnTo>
                    <a:pt x="0" y="1996818"/>
                  </a:lnTo>
                  <a:lnTo>
                    <a:pt x="0" y="1629341"/>
                  </a:lnTo>
                  <a:close/>
                </a:path>
                <a:path w="1219200" h="1997075">
                  <a:moveTo>
                    <a:pt x="610705" y="1631888"/>
                  </a:moveTo>
                  <a:lnTo>
                    <a:pt x="625157" y="0"/>
                  </a:lnTo>
                </a:path>
              </a:pathLst>
            </a:custGeom>
            <a:ln w="19050">
              <a:solidFill>
                <a:srgbClr val="FF636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233415" y="5711562"/>
              <a:ext cx="873125" cy="361950"/>
            </a:xfrm>
            <a:custGeom>
              <a:avLst/>
              <a:gdLst/>
              <a:ahLst/>
              <a:cxnLst/>
              <a:rect l="l" t="t" r="r" b="b"/>
              <a:pathLst>
                <a:path w="873125" h="361950">
                  <a:moveTo>
                    <a:pt x="873041" y="0"/>
                  </a:moveTo>
                  <a:lnTo>
                    <a:pt x="0" y="0"/>
                  </a:lnTo>
                  <a:lnTo>
                    <a:pt x="0" y="361381"/>
                  </a:lnTo>
                  <a:lnTo>
                    <a:pt x="873041" y="361381"/>
                  </a:lnTo>
                  <a:lnTo>
                    <a:pt x="873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233415" y="5125676"/>
              <a:ext cx="873125" cy="947419"/>
            </a:xfrm>
            <a:custGeom>
              <a:avLst/>
              <a:gdLst/>
              <a:ahLst/>
              <a:cxnLst/>
              <a:rect l="l" t="t" r="r" b="b"/>
              <a:pathLst>
                <a:path w="873125" h="947420">
                  <a:moveTo>
                    <a:pt x="0" y="585885"/>
                  </a:moveTo>
                  <a:lnTo>
                    <a:pt x="873042" y="585885"/>
                  </a:lnTo>
                  <a:lnTo>
                    <a:pt x="873042" y="947266"/>
                  </a:lnTo>
                  <a:lnTo>
                    <a:pt x="0" y="947266"/>
                  </a:lnTo>
                  <a:lnTo>
                    <a:pt x="0" y="585885"/>
                  </a:lnTo>
                  <a:close/>
                </a:path>
                <a:path w="873125" h="947420">
                  <a:moveTo>
                    <a:pt x="327434" y="616856"/>
                  </a:moveTo>
                  <a:lnTo>
                    <a:pt x="330919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355610" y="5743447"/>
            <a:ext cx="629920" cy="28765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79375" marR="5080" indent="-66675">
              <a:lnSpc>
                <a:spcPts val="980"/>
              </a:lnSpc>
              <a:spcBef>
                <a:spcPts val="215"/>
              </a:spcBef>
            </a:pPr>
            <a:r>
              <a:rPr sz="900" b="1" spc="114" dirty="0">
                <a:solidFill>
                  <a:srgbClr val="FF636C"/>
                </a:solidFill>
                <a:latin typeface="Calibri"/>
                <a:cs typeface="Calibri"/>
              </a:rPr>
              <a:t>Showcase </a:t>
            </a:r>
            <a:r>
              <a:rPr sz="900" b="1" spc="75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9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90" dirty="0">
                <a:solidFill>
                  <a:srgbClr val="FF636C"/>
                </a:solidFill>
                <a:latin typeface="Calibri"/>
                <a:cs typeface="Calibri"/>
              </a:rPr>
              <a:t>Ideas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141865" y="5180239"/>
            <a:ext cx="892175" cy="902335"/>
            <a:chOff x="7141865" y="5180239"/>
            <a:chExt cx="892175" cy="902335"/>
          </a:xfrm>
        </p:grpSpPr>
        <p:sp>
          <p:nvSpPr>
            <p:cNvPr id="21" name="object 21"/>
            <p:cNvSpPr/>
            <p:nvPr/>
          </p:nvSpPr>
          <p:spPr>
            <a:xfrm>
              <a:off x="7151390" y="5711562"/>
              <a:ext cx="873125" cy="361950"/>
            </a:xfrm>
            <a:custGeom>
              <a:avLst/>
              <a:gdLst/>
              <a:ahLst/>
              <a:cxnLst/>
              <a:rect l="l" t="t" r="r" b="b"/>
              <a:pathLst>
                <a:path w="873125" h="361950">
                  <a:moveTo>
                    <a:pt x="873041" y="0"/>
                  </a:moveTo>
                  <a:lnTo>
                    <a:pt x="0" y="0"/>
                  </a:lnTo>
                  <a:lnTo>
                    <a:pt x="0" y="361381"/>
                  </a:lnTo>
                  <a:lnTo>
                    <a:pt x="873041" y="361381"/>
                  </a:lnTo>
                  <a:lnTo>
                    <a:pt x="873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151390" y="5189764"/>
              <a:ext cx="873125" cy="883285"/>
            </a:xfrm>
            <a:custGeom>
              <a:avLst/>
              <a:gdLst/>
              <a:ahLst/>
              <a:cxnLst/>
              <a:rect l="l" t="t" r="r" b="b"/>
              <a:pathLst>
                <a:path w="873125" h="883285">
                  <a:moveTo>
                    <a:pt x="0" y="521798"/>
                  </a:moveTo>
                  <a:lnTo>
                    <a:pt x="873042" y="521798"/>
                  </a:lnTo>
                  <a:lnTo>
                    <a:pt x="873042" y="883179"/>
                  </a:lnTo>
                  <a:lnTo>
                    <a:pt x="0" y="883179"/>
                  </a:lnTo>
                  <a:lnTo>
                    <a:pt x="0" y="521798"/>
                  </a:lnTo>
                  <a:close/>
                </a:path>
                <a:path w="873125" h="883285">
                  <a:moveTo>
                    <a:pt x="70265" y="514317"/>
                  </a:moveTo>
                  <a:lnTo>
                    <a:pt x="73742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311686" y="5810503"/>
            <a:ext cx="5524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95" dirty="0">
                <a:solidFill>
                  <a:srgbClr val="FF636C"/>
                </a:solidFill>
                <a:latin typeface="Calibri"/>
                <a:cs typeface="Calibri"/>
              </a:rPr>
              <a:t>Flipbook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426422" y="1620011"/>
            <a:ext cx="2539365" cy="1762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60" dirty="0">
                <a:solidFill>
                  <a:srgbClr val="FFFFFF"/>
                </a:solidFill>
                <a:latin typeface="Calibri"/>
                <a:cs typeface="Calibri"/>
              </a:rPr>
              <a:t>Button</a:t>
            </a:r>
            <a:r>
              <a:rPr sz="14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135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  <a:endParaRPr sz="1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810"/>
              </a:spcBef>
            </a:pPr>
            <a:r>
              <a:rPr sz="1000" b="1" spc="70" dirty="0">
                <a:solidFill>
                  <a:srgbClr val="FFFFFF"/>
                </a:solidFill>
                <a:latin typeface="Calibri"/>
                <a:cs typeface="Calibri"/>
              </a:rPr>
              <a:t>Exit:</a:t>
            </a:r>
            <a:r>
              <a:rPr sz="1000" b="1" spc="2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Zatvorite</a:t>
            </a:r>
            <a:r>
              <a:rPr sz="1000" spc="2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prikaz</a:t>
            </a:r>
            <a:r>
              <a:rPr sz="10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grada</a:t>
            </a:r>
            <a:r>
              <a:rPr sz="1000" spc="2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2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vratite</a:t>
            </a:r>
            <a:r>
              <a:rPr sz="10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se </a:t>
            </a: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pregled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(pogledajte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prethodni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slajd).</a:t>
            </a:r>
            <a:endParaRPr sz="1000">
              <a:latin typeface="Calibri"/>
              <a:cs typeface="Calibri"/>
            </a:endParaRPr>
          </a:p>
          <a:p>
            <a:pPr marL="12700" marR="485775">
              <a:lnSpc>
                <a:spcPct val="100000"/>
              </a:lnSpc>
              <a:spcBef>
                <a:spcPts val="795"/>
              </a:spcBef>
            </a:pPr>
            <a:r>
              <a:rPr sz="1000" b="1" spc="100" dirty="0">
                <a:solidFill>
                  <a:srgbClr val="FFFFFF"/>
                </a:solidFill>
                <a:latin typeface="Calibri"/>
                <a:cs typeface="Calibri"/>
              </a:rPr>
              <a:t>Problem:</a:t>
            </a:r>
            <a:r>
              <a:rPr sz="10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Identifikuje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problem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u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pitanju,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toj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specifičnoj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oblasti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grada</a:t>
            </a:r>
            <a:r>
              <a:rPr sz="10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(kliknuto).</a:t>
            </a:r>
            <a:endParaRPr sz="1000">
              <a:latin typeface="Calibri"/>
              <a:cs typeface="Calibri"/>
            </a:endParaRPr>
          </a:p>
          <a:p>
            <a:pPr marL="12700" marR="366395">
              <a:lnSpc>
                <a:spcPct val="100000"/>
              </a:lnSpc>
              <a:spcBef>
                <a:spcPts val="790"/>
              </a:spcBef>
            </a:pP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problema: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Predstavlja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kratak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problema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"šta 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je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to"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Calibri"/>
                <a:cs typeface="Calibri"/>
              </a:rPr>
              <a:t>"uticaj".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Maksimalno</a:t>
            </a:r>
            <a:r>
              <a:rPr sz="1000" spc="1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reči:</a:t>
            </a:r>
            <a:r>
              <a:rPr sz="1000" spc="1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FFFF"/>
                </a:solidFill>
                <a:latin typeface="Calibri"/>
                <a:cs typeface="Calibri"/>
              </a:rPr>
              <a:t>60-</a:t>
            </a:r>
            <a:r>
              <a:rPr sz="1000" spc="-25" dirty="0">
                <a:solidFill>
                  <a:srgbClr val="FFFFFF"/>
                </a:solidFill>
                <a:latin typeface="Calibri"/>
                <a:cs typeface="Calibri"/>
              </a:rPr>
              <a:t>65.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424891" y="3100442"/>
            <a:ext cx="937894" cy="32385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181610" marR="169545" indent="153670">
              <a:lnSpc>
                <a:spcPts val="980"/>
              </a:lnSpc>
              <a:spcBef>
                <a:spcPts val="200"/>
              </a:spcBef>
            </a:pPr>
            <a:r>
              <a:rPr sz="900" b="1" spc="80" dirty="0">
                <a:solidFill>
                  <a:srgbClr val="FF636C"/>
                </a:solidFill>
                <a:latin typeface="Calibri"/>
                <a:cs typeface="Calibri"/>
              </a:rPr>
              <a:t>Opis </a:t>
            </a:r>
            <a:r>
              <a:rPr sz="900" b="1" spc="100" dirty="0">
                <a:solidFill>
                  <a:srgbClr val="FF636C"/>
                </a:solidFill>
                <a:latin typeface="Calibri"/>
                <a:cs typeface="Calibri"/>
              </a:rPr>
              <a:t>problema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426422" y="3613023"/>
            <a:ext cx="2350770" cy="1750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6830">
              <a:lnSpc>
                <a:spcPct val="100000"/>
              </a:lnSpc>
              <a:spcBef>
                <a:spcPts val="100"/>
              </a:spcBef>
            </a:pP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Resursi: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Prezentacija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više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5" dirty="0">
                <a:solidFill>
                  <a:srgbClr val="FFFFFF"/>
                </a:solidFill>
                <a:latin typeface="Calibri"/>
                <a:cs typeface="Calibri"/>
              </a:rPr>
              <a:t>informacija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problemu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(i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prostor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000" spc="5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individualnu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65" dirty="0">
                <a:solidFill>
                  <a:srgbClr val="FFFFFF"/>
                </a:solidFill>
                <a:latin typeface="Calibri"/>
                <a:cs typeface="Calibri"/>
              </a:rPr>
              <a:t>refleksiju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problemu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u 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pitanju).</a:t>
            </a:r>
            <a:endParaRPr sz="10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90"/>
              </a:spcBef>
            </a:pPr>
            <a:r>
              <a:rPr sz="1000" spc="85" dirty="0">
                <a:solidFill>
                  <a:srgbClr val="FFFFFF"/>
                </a:solidFill>
                <a:latin typeface="Calibri"/>
                <a:cs typeface="Calibri"/>
              </a:rPr>
              <a:t>Izložba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ideja: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FFFF"/>
                </a:solidFill>
                <a:latin typeface="Calibri"/>
                <a:cs typeface="Calibri"/>
              </a:rPr>
              <a:t>Mesto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0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60" dirty="0">
                <a:solidFill>
                  <a:srgbClr val="FFFFFF"/>
                </a:solidFill>
                <a:latin typeface="Calibri"/>
                <a:cs typeface="Calibri"/>
              </a:rPr>
              <a:t>predstavljanje, </a:t>
            </a:r>
            <a:r>
              <a:rPr sz="1000" spc="114" dirty="0">
                <a:solidFill>
                  <a:srgbClr val="FFFFFF"/>
                </a:solidFill>
                <a:latin typeface="Calibri"/>
                <a:cs typeface="Calibri"/>
              </a:rPr>
              <a:t>debatu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00" dirty="0">
                <a:solidFill>
                  <a:srgbClr val="FFFFFF"/>
                </a:solidFill>
                <a:latin typeface="Calibri"/>
                <a:cs typeface="Calibri"/>
              </a:rPr>
              <a:t>glasanje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FFFF"/>
                </a:solidFill>
                <a:latin typeface="Calibri"/>
                <a:cs typeface="Calibri"/>
              </a:rPr>
              <a:t>idejama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vezi</a:t>
            </a:r>
            <a:r>
              <a:rPr sz="10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70" dirty="0">
                <a:solidFill>
                  <a:srgbClr val="FFFFFF"/>
                </a:solidFill>
                <a:latin typeface="Calibri"/>
                <a:cs typeface="Calibri"/>
              </a:rPr>
              <a:t>sa </a:t>
            </a:r>
            <a:r>
              <a:rPr sz="1000" spc="125" dirty="0">
                <a:solidFill>
                  <a:srgbClr val="FFFFFF"/>
                </a:solidFill>
                <a:latin typeface="Calibri"/>
                <a:cs typeface="Calibri"/>
              </a:rPr>
              <a:t>problemom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14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FFFF"/>
                </a:solidFill>
                <a:latin typeface="Calibri"/>
                <a:cs typeface="Calibri"/>
              </a:rPr>
              <a:t>pitanju</a:t>
            </a:r>
            <a:r>
              <a:rPr sz="10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spc="55" dirty="0">
                <a:solidFill>
                  <a:srgbClr val="FFFFFF"/>
                </a:solidFill>
                <a:latin typeface="Calibri"/>
                <a:cs typeface="Calibri"/>
              </a:rPr>
              <a:t>(kliknuto).</a:t>
            </a:r>
            <a:endParaRPr sz="1000">
              <a:latin typeface="Calibri"/>
              <a:cs typeface="Calibri"/>
            </a:endParaRPr>
          </a:p>
          <a:p>
            <a:pPr marL="12700" marR="375285" algn="just">
              <a:lnSpc>
                <a:spcPct val="100000"/>
              </a:lnSpc>
              <a:spcBef>
                <a:spcPts val="790"/>
              </a:spcBef>
            </a:pPr>
            <a:r>
              <a:rPr sz="1000" b="1" spc="265" dirty="0">
                <a:solidFill>
                  <a:srgbClr val="FFFFFF"/>
                </a:solidFill>
                <a:latin typeface="Calibri"/>
                <a:cs typeface="Calibri"/>
              </a:rPr>
              <a:t>Flipbook:</a:t>
            </a:r>
            <a:r>
              <a:rPr sz="1000" b="1" spc="22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b="1" spc="215" dirty="0">
                <a:solidFill>
                  <a:srgbClr val="FFFFFF"/>
                </a:solidFill>
                <a:latin typeface="Calibri"/>
                <a:cs typeface="Calibri"/>
              </a:rPr>
              <a:t>Int</a:t>
            </a:r>
            <a:r>
              <a:rPr sz="10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250" dirty="0">
                <a:solidFill>
                  <a:srgbClr val="FFFFFF"/>
                </a:solidFill>
                <a:latin typeface="Calibri"/>
                <a:cs typeface="Calibri"/>
              </a:rPr>
              <a:t>eraktivni </a:t>
            </a:r>
            <a:r>
              <a:rPr sz="1000" b="1" spc="114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000" b="1" dirty="0">
                <a:solidFill>
                  <a:srgbClr val="FFFFFF"/>
                </a:solidFill>
                <a:latin typeface="Calibri"/>
                <a:cs typeface="Calibri"/>
              </a:rPr>
              <a:t> l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4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45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0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0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5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000" b="1" spc="49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b="1" spc="10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b="1" spc="49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000" b="1" spc="11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0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9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0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14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55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0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0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0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185" dirty="0">
                <a:solidFill>
                  <a:srgbClr val="FFFFFF"/>
                </a:solidFill>
                <a:latin typeface="Calibri"/>
                <a:cs typeface="Calibri"/>
              </a:rPr>
              <a:t>m </a:t>
            </a:r>
            <a:r>
              <a:rPr sz="1000" b="1" spc="114" dirty="0">
                <a:solidFill>
                  <a:srgbClr val="FFFFFF"/>
                </a:solidFill>
                <a:latin typeface="Calibri"/>
                <a:cs typeface="Calibri"/>
              </a:rPr>
              <a:t>specifičnom</a:t>
            </a:r>
            <a:r>
              <a:rPr sz="10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0" b="1" spc="95" dirty="0">
                <a:solidFill>
                  <a:srgbClr val="FFFFFF"/>
                </a:solidFill>
                <a:latin typeface="Calibri"/>
                <a:cs typeface="Calibri"/>
              </a:rPr>
              <a:t>problemu.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866443" y="5705466"/>
            <a:ext cx="1219200" cy="3676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325120" marR="161290" indent="-146685">
              <a:lnSpc>
                <a:spcPts val="980"/>
              </a:lnSpc>
              <a:spcBef>
                <a:spcPts val="375"/>
              </a:spcBef>
            </a:pPr>
            <a:r>
              <a:rPr sz="900" b="1" spc="90" dirty="0">
                <a:solidFill>
                  <a:srgbClr val="FF636C"/>
                </a:solidFill>
                <a:latin typeface="Calibri"/>
                <a:cs typeface="Calibri"/>
              </a:rPr>
              <a:t>Detaljni</a:t>
            </a:r>
            <a:r>
              <a:rPr sz="9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85" dirty="0">
                <a:solidFill>
                  <a:srgbClr val="FF636C"/>
                </a:solidFill>
                <a:latin typeface="Calibri"/>
                <a:cs typeface="Calibri"/>
              </a:rPr>
              <a:t>prikaz </a:t>
            </a:r>
            <a:r>
              <a:rPr sz="900" b="1" spc="100" dirty="0">
                <a:solidFill>
                  <a:srgbClr val="FF636C"/>
                </a:solidFill>
                <a:latin typeface="Calibri"/>
                <a:cs typeface="Calibri"/>
              </a:rPr>
              <a:t>problema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0727" y="1389888"/>
            <a:ext cx="7248144" cy="407822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748300" y="881406"/>
            <a:ext cx="965200" cy="740410"/>
            <a:chOff x="5748300" y="881406"/>
            <a:chExt cx="965200" cy="740410"/>
          </a:xfrm>
        </p:grpSpPr>
        <p:sp>
          <p:nvSpPr>
            <p:cNvPr id="5" name="object 5"/>
            <p:cNvSpPr/>
            <p:nvPr/>
          </p:nvSpPr>
          <p:spPr>
            <a:xfrm>
              <a:off x="5757825" y="890931"/>
              <a:ext cx="946150" cy="316865"/>
            </a:xfrm>
            <a:custGeom>
              <a:avLst/>
              <a:gdLst/>
              <a:ahLst/>
              <a:cxnLst/>
              <a:rect l="l" t="t" r="r" b="b"/>
              <a:pathLst>
                <a:path w="946150" h="316865">
                  <a:moveTo>
                    <a:pt x="945777" y="0"/>
                  </a:moveTo>
                  <a:lnTo>
                    <a:pt x="0" y="0"/>
                  </a:lnTo>
                  <a:lnTo>
                    <a:pt x="0" y="316816"/>
                  </a:lnTo>
                  <a:lnTo>
                    <a:pt x="945777" y="316816"/>
                  </a:lnTo>
                  <a:lnTo>
                    <a:pt x="9457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57825" y="890931"/>
              <a:ext cx="946150" cy="721360"/>
            </a:xfrm>
            <a:custGeom>
              <a:avLst/>
              <a:gdLst/>
              <a:ahLst/>
              <a:cxnLst/>
              <a:rect l="l" t="t" r="r" b="b"/>
              <a:pathLst>
                <a:path w="946150" h="721360">
                  <a:moveTo>
                    <a:pt x="0" y="0"/>
                  </a:moveTo>
                  <a:lnTo>
                    <a:pt x="945777" y="0"/>
                  </a:lnTo>
                  <a:lnTo>
                    <a:pt x="945777" y="316817"/>
                  </a:lnTo>
                  <a:lnTo>
                    <a:pt x="0" y="316817"/>
                  </a:lnTo>
                  <a:lnTo>
                    <a:pt x="0" y="0"/>
                  </a:lnTo>
                  <a:close/>
                </a:path>
                <a:path w="946150" h="721360">
                  <a:moveTo>
                    <a:pt x="472746" y="232102"/>
                  </a:moveTo>
                  <a:lnTo>
                    <a:pt x="472604" y="720732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964807" y="967232"/>
            <a:ext cx="5321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95" dirty="0">
                <a:solidFill>
                  <a:srgbClr val="FF636C"/>
                </a:solidFill>
                <a:latin typeface="Calibri"/>
                <a:cs typeface="Calibri"/>
              </a:rPr>
              <a:t>Problem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977331" y="761667"/>
            <a:ext cx="965200" cy="1438275"/>
            <a:chOff x="1977331" y="761667"/>
            <a:chExt cx="965200" cy="1438275"/>
          </a:xfrm>
        </p:grpSpPr>
        <p:sp>
          <p:nvSpPr>
            <p:cNvPr id="9" name="object 9"/>
            <p:cNvSpPr/>
            <p:nvPr/>
          </p:nvSpPr>
          <p:spPr>
            <a:xfrm>
              <a:off x="1986856" y="771192"/>
              <a:ext cx="946150" cy="448945"/>
            </a:xfrm>
            <a:custGeom>
              <a:avLst/>
              <a:gdLst/>
              <a:ahLst/>
              <a:cxnLst/>
              <a:rect l="l" t="t" r="r" b="b"/>
              <a:pathLst>
                <a:path w="946150" h="448944">
                  <a:moveTo>
                    <a:pt x="945777" y="0"/>
                  </a:moveTo>
                  <a:lnTo>
                    <a:pt x="0" y="0"/>
                  </a:lnTo>
                  <a:lnTo>
                    <a:pt x="0" y="448769"/>
                  </a:lnTo>
                  <a:lnTo>
                    <a:pt x="945777" y="448769"/>
                  </a:lnTo>
                  <a:lnTo>
                    <a:pt x="9457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86856" y="771192"/>
              <a:ext cx="946150" cy="1419225"/>
            </a:xfrm>
            <a:custGeom>
              <a:avLst/>
              <a:gdLst/>
              <a:ahLst/>
              <a:cxnLst/>
              <a:rect l="l" t="t" r="r" b="b"/>
              <a:pathLst>
                <a:path w="946150" h="1419225">
                  <a:moveTo>
                    <a:pt x="0" y="0"/>
                  </a:moveTo>
                  <a:lnTo>
                    <a:pt x="945777" y="0"/>
                  </a:lnTo>
                  <a:lnTo>
                    <a:pt x="945777" y="448770"/>
                  </a:lnTo>
                  <a:lnTo>
                    <a:pt x="0" y="448770"/>
                  </a:lnTo>
                  <a:lnTo>
                    <a:pt x="0" y="0"/>
                  </a:lnTo>
                  <a:close/>
                </a:path>
                <a:path w="946150" h="1419225">
                  <a:moveTo>
                    <a:pt x="482685" y="471518"/>
                  </a:moveTo>
                  <a:lnTo>
                    <a:pt x="471627" y="1419153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3549580" y="722999"/>
            <a:ext cx="965200" cy="1448435"/>
            <a:chOff x="3549580" y="722999"/>
            <a:chExt cx="965200" cy="1448435"/>
          </a:xfrm>
        </p:grpSpPr>
        <p:sp>
          <p:nvSpPr>
            <p:cNvPr id="12" name="object 12"/>
            <p:cNvSpPr/>
            <p:nvPr/>
          </p:nvSpPr>
          <p:spPr>
            <a:xfrm>
              <a:off x="3559105" y="732524"/>
              <a:ext cx="946150" cy="316865"/>
            </a:xfrm>
            <a:custGeom>
              <a:avLst/>
              <a:gdLst/>
              <a:ahLst/>
              <a:cxnLst/>
              <a:rect l="l" t="t" r="r" b="b"/>
              <a:pathLst>
                <a:path w="946150" h="316865">
                  <a:moveTo>
                    <a:pt x="945777" y="0"/>
                  </a:moveTo>
                  <a:lnTo>
                    <a:pt x="0" y="0"/>
                  </a:lnTo>
                  <a:lnTo>
                    <a:pt x="0" y="316816"/>
                  </a:lnTo>
                  <a:lnTo>
                    <a:pt x="945777" y="316816"/>
                  </a:lnTo>
                  <a:lnTo>
                    <a:pt x="9457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59105" y="732524"/>
              <a:ext cx="946150" cy="1429385"/>
            </a:xfrm>
            <a:custGeom>
              <a:avLst/>
              <a:gdLst/>
              <a:ahLst/>
              <a:cxnLst/>
              <a:rect l="l" t="t" r="r" b="b"/>
              <a:pathLst>
                <a:path w="946150" h="1429385">
                  <a:moveTo>
                    <a:pt x="0" y="0"/>
                  </a:moveTo>
                  <a:lnTo>
                    <a:pt x="945777" y="0"/>
                  </a:lnTo>
                  <a:lnTo>
                    <a:pt x="945777" y="316817"/>
                  </a:lnTo>
                  <a:lnTo>
                    <a:pt x="0" y="316817"/>
                  </a:lnTo>
                  <a:lnTo>
                    <a:pt x="0" y="0"/>
                  </a:lnTo>
                  <a:close/>
                </a:path>
                <a:path w="946150" h="1429385">
                  <a:moveTo>
                    <a:pt x="472746" y="232102"/>
                  </a:moveTo>
                  <a:lnTo>
                    <a:pt x="472604" y="142894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4002528" y="5356930"/>
            <a:ext cx="1270" cy="356870"/>
          </a:xfrm>
          <a:custGeom>
            <a:avLst/>
            <a:gdLst/>
            <a:ahLst/>
            <a:cxnLst/>
            <a:rect l="l" t="t" r="r" b="b"/>
            <a:pathLst>
              <a:path w="1270" h="356870">
                <a:moveTo>
                  <a:pt x="1111" y="0"/>
                </a:moveTo>
                <a:lnTo>
                  <a:pt x="0" y="356493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15092" y="4100179"/>
            <a:ext cx="946150" cy="2012314"/>
          </a:xfrm>
          <a:custGeom>
            <a:avLst/>
            <a:gdLst/>
            <a:ahLst/>
            <a:cxnLst/>
            <a:rect l="l" t="t" r="r" b="b"/>
            <a:pathLst>
              <a:path w="946150" h="2012314">
                <a:moveTo>
                  <a:pt x="0" y="1506222"/>
                </a:moveTo>
                <a:lnTo>
                  <a:pt x="945777" y="1506222"/>
                </a:lnTo>
                <a:lnTo>
                  <a:pt x="945777" y="2012042"/>
                </a:lnTo>
                <a:lnTo>
                  <a:pt x="0" y="2012042"/>
                </a:lnTo>
                <a:lnTo>
                  <a:pt x="0" y="1506222"/>
                </a:lnTo>
                <a:close/>
              </a:path>
              <a:path w="946150" h="2012314">
                <a:moveTo>
                  <a:pt x="42433" y="0"/>
                </a:moveTo>
                <a:lnTo>
                  <a:pt x="51261" y="1597775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996381" y="779132"/>
            <a:ext cx="927100" cy="4432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8105" marR="287655" algn="ctr">
              <a:lnSpc>
                <a:spcPct val="102200"/>
              </a:lnSpc>
              <a:spcBef>
                <a:spcPts val="75"/>
              </a:spcBef>
            </a:pPr>
            <a:r>
              <a:rPr sz="900" b="1" spc="95" dirty="0">
                <a:solidFill>
                  <a:srgbClr val="FF636C"/>
                </a:solidFill>
                <a:latin typeface="Calibri"/>
                <a:cs typeface="Calibri"/>
              </a:rPr>
              <a:t>Zvezdice </a:t>
            </a:r>
            <a:r>
              <a:rPr sz="900" b="1" spc="75" dirty="0">
                <a:solidFill>
                  <a:srgbClr val="FF636C"/>
                </a:solidFill>
                <a:latin typeface="Calibri"/>
                <a:cs typeface="Calibri"/>
              </a:rPr>
              <a:t>(ocena) </a:t>
            </a:r>
            <a:r>
              <a:rPr sz="900" b="1" spc="70" dirty="0">
                <a:solidFill>
                  <a:srgbClr val="FF636C"/>
                </a:solidFill>
                <a:latin typeface="Calibri"/>
                <a:cs typeface="Calibri"/>
              </a:rPr>
              <a:t>blokirane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76294" y="808354"/>
            <a:ext cx="6286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70" dirty="0">
                <a:solidFill>
                  <a:srgbClr val="FF636C"/>
                </a:solidFill>
                <a:latin typeface="Calibri"/>
                <a:cs typeface="Calibri"/>
              </a:rPr>
              <a:t>Moja</a:t>
            </a:r>
            <a:r>
              <a:rPr sz="900" b="1" spc="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65" dirty="0">
                <a:solidFill>
                  <a:srgbClr val="FF636C"/>
                </a:solidFill>
                <a:latin typeface="Calibri"/>
                <a:cs typeface="Calibri"/>
              </a:rPr>
              <a:t>ideja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11429" y="5691378"/>
            <a:ext cx="965200" cy="33591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1115" rIns="0" bIns="0" rtlCol="0">
            <a:spAutoFit/>
          </a:bodyPr>
          <a:lstStyle/>
          <a:p>
            <a:pPr marL="13335" marR="635" indent="184150">
              <a:lnSpc>
                <a:spcPts val="1010"/>
              </a:lnSpc>
              <a:spcBef>
                <a:spcPts val="245"/>
              </a:spcBef>
            </a:pPr>
            <a:r>
              <a:rPr sz="900" b="1" spc="105" dirty="0">
                <a:solidFill>
                  <a:srgbClr val="FF636C"/>
                </a:solidFill>
                <a:latin typeface="Calibri"/>
                <a:cs typeface="Calibri"/>
              </a:rPr>
              <a:t>Button</a:t>
            </a:r>
            <a:r>
              <a:rPr sz="9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75" dirty="0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sz="900" b="1" spc="80" dirty="0">
                <a:solidFill>
                  <a:srgbClr val="FF636C"/>
                </a:solidFill>
                <a:latin typeface="Calibri"/>
                <a:cs typeface="Calibri"/>
              </a:rPr>
              <a:t>uređivanje</a:t>
            </a:r>
            <a:r>
              <a:rPr sz="900" b="1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60" dirty="0">
                <a:solidFill>
                  <a:srgbClr val="FF636C"/>
                </a:solidFill>
                <a:latin typeface="Calibri"/>
                <a:cs typeface="Calibri"/>
              </a:rPr>
              <a:t>ideje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61939" y="5615926"/>
            <a:ext cx="889635" cy="48704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3655" rIns="0" bIns="0" rtlCol="0">
            <a:spAutoFit/>
          </a:bodyPr>
          <a:lstStyle/>
          <a:p>
            <a:pPr marL="122555" marR="142875" indent="20955" algn="just">
              <a:lnSpc>
                <a:spcPct val="102200"/>
              </a:lnSpc>
              <a:spcBef>
                <a:spcPts val="265"/>
              </a:spcBef>
            </a:pPr>
            <a:r>
              <a:rPr sz="900" b="1" spc="105" dirty="0">
                <a:solidFill>
                  <a:srgbClr val="FF636C"/>
                </a:solidFill>
                <a:latin typeface="Calibri"/>
                <a:cs typeface="Calibri"/>
              </a:rPr>
              <a:t>Button</a:t>
            </a:r>
            <a:r>
              <a:rPr sz="900" b="1" spc="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75" dirty="0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sz="900" b="1" spc="80" dirty="0">
                <a:solidFill>
                  <a:srgbClr val="FF636C"/>
                </a:solidFill>
                <a:latin typeface="Calibri"/>
                <a:cs typeface="Calibri"/>
              </a:rPr>
              <a:t>dodavanje </a:t>
            </a:r>
            <a:r>
              <a:rPr sz="900" b="1" spc="95" dirty="0">
                <a:solidFill>
                  <a:srgbClr val="FF636C"/>
                </a:solidFill>
                <a:latin typeface="Calibri"/>
                <a:cs typeface="Calibri"/>
              </a:rPr>
              <a:t>nove</a:t>
            </a:r>
            <a:r>
              <a:rPr sz="9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900" b="1" spc="60" dirty="0">
                <a:solidFill>
                  <a:srgbClr val="FF636C"/>
                </a:solidFill>
                <a:latin typeface="Calibri"/>
                <a:cs typeface="Calibri"/>
              </a:rPr>
              <a:t>ideje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7889557" y="488188"/>
            <a:ext cx="132016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155" dirty="0">
                <a:solidFill>
                  <a:srgbClr val="FFFFFF"/>
                </a:solidFill>
              </a:rPr>
              <a:t>Izložba</a:t>
            </a:r>
            <a:r>
              <a:rPr sz="1600" spc="95" dirty="0">
                <a:solidFill>
                  <a:srgbClr val="FFFFFF"/>
                </a:solidFill>
              </a:rPr>
              <a:t> </a:t>
            </a:r>
            <a:r>
              <a:rPr sz="1600" spc="130" dirty="0">
                <a:solidFill>
                  <a:srgbClr val="FFFFFF"/>
                </a:solidFill>
              </a:rPr>
              <a:t>ideja</a:t>
            </a:r>
            <a:endParaRPr sz="1600"/>
          </a:p>
        </p:txBody>
      </p:sp>
      <p:sp>
        <p:nvSpPr>
          <p:cNvPr id="21" name="object 21"/>
          <p:cNvSpPr txBox="1"/>
          <p:nvPr/>
        </p:nvSpPr>
        <p:spPr>
          <a:xfrm>
            <a:off x="7889557" y="837844"/>
            <a:ext cx="3797300" cy="38862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ts val="1420"/>
              </a:lnSpc>
              <a:spcBef>
                <a:spcPts val="160"/>
              </a:spcBef>
            </a:pPr>
            <a:r>
              <a:rPr sz="1200" b="1" spc="114" dirty="0">
                <a:solidFill>
                  <a:srgbClr val="FFFFFF"/>
                </a:solidFill>
                <a:latin typeface="Calibri"/>
                <a:cs typeface="Calibri"/>
              </a:rPr>
              <a:t>Izložba</a:t>
            </a:r>
            <a:r>
              <a:rPr sz="1200" b="1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5" dirty="0">
                <a:solidFill>
                  <a:srgbClr val="FFFFFF"/>
                </a:solidFill>
                <a:latin typeface="Calibri"/>
                <a:cs typeface="Calibri"/>
              </a:rPr>
              <a:t>funkcioniše</a:t>
            </a:r>
            <a:r>
              <a:rPr sz="1200" b="1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40" dirty="0">
                <a:solidFill>
                  <a:srgbClr val="FFFFFF"/>
                </a:solidFill>
                <a:latin typeface="Calibri"/>
                <a:cs typeface="Calibri"/>
              </a:rPr>
              <a:t>kao</a:t>
            </a:r>
            <a:r>
              <a:rPr sz="1200" b="1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0" dirty="0">
                <a:solidFill>
                  <a:srgbClr val="FFFFFF"/>
                </a:solidFill>
                <a:latin typeface="Calibri"/>
                <a:cs typeface="Calibri"/>
              </a:rPr>
              <a:t>repozitorijum</a:t>
            </a:r>
            <a:r>
              <a:rPr sz="1200" b="1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80" dirty="0">
                <a:solidFill>
                  <a:srgbClr val="FFFFFF"/>
                </a:solidFill>
                <a:latin typeface="Calibri"/>
                <a:cs typeface="Calibri"/>
              </a:rPr>
              <a:t>ideja,</a:t>
            </a:r>
            <a:r>
              <a:rPr sz="1200" b="1" spc="1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5" dirty="0">
                <a:solidFill>
                  <a:srgbClr val="FFFFFF"/>
                </a:solidFill>
                <a:latin typeface="Calibri"/>
                <a:cs typeface="Calibri"/>
              </a:rPr>
              <a:t>bez </a:t>
            </a:r>
            <a:r>
              <a:rPr sz="1200" b="1" spc="90" dirty="0">
                <a:solidFill>
                  <a:srgbClr val="FFFFFF"/>
                </a:solidFill>
                <a:latin typeface="Calibri"/>
                <a:cs typeface="Calibri"/>
              </a:rPr>
              <a:t>medijatora.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953044" y="5181117"/>
            <a:ext cx="3489960" cy="56197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1390"/>
              </a:lnSpc>
              <a:spcBef>
                <a:spcPts val="185"/>
              </a:spcBef>
            </a:pPr>
            <a:r>
              <a:rPr sz="1200" spc="160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14.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15.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65" dirty="0">
                <a:solidFill>
                  <a:srgbClr val="FFFFFF"/>
                </a:solidFill>
                <a:latin typeface="Calibri"/>
                <a:cs typeface="Calibri"/>
              </a:rPr>
              <a:t>dan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igre,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počinje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period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glasanja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za 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ideje.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7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ovom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trenutku,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autori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više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ne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90" dirty="0">
                <a:solidFill>
                  <a:srgbClr val="FFFFFF"/>
                </a:solidFill>
                <a:latin typeface="Calibri"/>
                <a:cs typeface="Calibri"/>
              </a:rPr>
              <a:t>mogu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uređivati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svoje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objavljivati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nove;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953044" y="5888253"/>
            <a:ext cx="3114675" cy="56197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 algn="just">
              <a:lnSpc>
                <a:spcPts val="1390"/>
              </a:lnSpc>
              <a:spcBef>
                <a:spcPts val="185"/>
              </a:spcBef>
            </a:pP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Jedina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90" dirty="0">
                <a:solidFill>
                  <a:srgbClr val="FFFFFF"/>
                </a:solidFill>
                <a:latin typeface="Calibri"/>
                <a:cs typeface="Calibri"/>
              </a:rPr>
              <a:t>moguća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interakcija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je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ocenjivanje 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(zvezdice).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igrač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60" dirty="0">
                <a:solidFill>
                  <a:srgbClr val="FFFFFF"/>
                </a:solidFill>
                <a:latin typeface="Calibri"/>
                <a:cs typeface="Calibri"/>
              </a:rPr>
              <a:t>može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dodeliti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" dirty="0">
                <a:solidFill>
                  <a:srgbClr val="FFFFFF"/>
                </a:solidFill>
                <a:latin typeface="Calibri"/>
                <a:cs typeface="Calibri"/>
              </a:rPr>
              <a:t>5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zvezdica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svakoj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rešenju.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889557" y="1372311"/>
            <a:ext cx="3796665" cy="366395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1390"/>
              </a:lnSpc>
              <a:spcBef>
                <a:spcPts val="185"/>
              </a:spcBef>
            </a:pPr>
            <a:r>
              <a:rPr sz="1200" b="1" spc="130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2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55" dirty="0">
                <a:solidFill>
                  <a:srgbClr val="FFFFFF"/>
                </a:solidFill>
                <a:latin typeface="Calibri"/>
                <a:cs typeface="Calibri"/>
              </a:rPr>
              <a:t>će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4" dirty="0">
                <a:solidFill>
                  <a:srgbClr val="FFFFFF"/>
                </a:solidFill>
                <a:latin typeface="Calibri"/>
                <a:cs typeface="Calibri"/>
              </a:rPr>
              <a:t>imati</a:t>
            </a:r>
            <a:r>
              <a:rPr sz="12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95" dirty="0">
                <a:solidFill>
                  <a:srgbClr val="FFFFFF"/>
                </a:solidFill>
                <a:latin typeface="Calibri"/>
                <a:cs typeface="Calibri"/>
              </a:rPr>
              <a:t>priliku</a:t>
            </a:r>
            <a:r>
              <a:rPr sz="12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45" dirty="0">
                <a:solidFill>
                  <a:srgbClr val="FFFFFF"/>
                </a:solidFill>
                <a:latin typeface="Calibri"/>
                <a:cs typeface="Calibri"/>
              </a:rPr>
              <a:t>da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4" dirty="0">
                <a:solidFill>
                  <a:srgbClr val="FFFFFF"/>
                </a:solidFill>
                <a:latin typeface="Calibri"/>
                <a:cs typeface="Calibri"/>
              </a:rPr>
              <a:t>predstavi</a:t>
            </a:r>
            <a:r>
              <a:rPr sz="12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4" dirty="0">
                <a:solidFill>
                  <a:srgbClr val="FFFFFF"/>
                </a:solidFill>
                <a:latin typeface="Calibri"/>
                <a:cs typeface="Calibri"/>
              </a:rPr>
              <a:t>praktična rešenja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0" dirty="0">
                <a:solidFill>
                  <a:srgbClr val="FFFFFF"/>
                </a:solidFill>
                <a:latin typeface="Calibri"/>
                <a:cs typeface="Calibri"/>
              </a:rPr>
              <a:t>koja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Calibri"/>
                <a:cs typeface="Calibri"/>
              </a:rPr>
              <a:t>bi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30" dirty="0">
                <a:solidFill>
                  <a:srgbClr val="FFFFFF"/>
                </a:solidFill>
                <a:latin typeface="Calibri"/>
                <a:cs typeface="Calibri"/>
              </a:rPr>
              <a:t>nacionalne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0" dirty="0">
                <a:solidFill>
                  <a:srgbClr val="FFFFFF"/>
                </a:solidFill>
                <a:latin typeface="Calibri"/>
                <a:cs typeface="Calibri"/>
              </a:rPr>
              <a:t>vlade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65" dirty="0">
                <a:solidFill>
                  <a:srgbClr val="FFFFFF"/>
                </a:solidFill>
                <a:latin typeface="Calibri"/>
                <a:cs typeface="Calibri"/>
              </a:rPr>
              <a:t>mogle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80" dirty="0">
                <a:solidFill>
                  <a:srgbClr val="FFFFFF"/>
                </a:solidFill>
                <a:latin typeface="Calibri"/>
                <a:cs typeface="Calibri"/>
              </a:rPr>
              <a:t>usvojiti </a:t>
            </a:r>
            <a:r>
              <a:rPr sz="1200" b="1" spc="14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10" dirty="0">
                <a:solidFill>
                  <a:srgbClr val="FFFFFF"/>
                </a:solidFill>
                <a:latin typeface="Calibri"/>
                <a:cs typeface="Calibri"/>
              </a:rPr>
              <a:t>rešavanje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35" dirty="0">
                <a:solidFill>
                  <a:srgbClr val="FFFFFF"/>
                </a:solidFill>
                <a:latin typeface="Calibri"/>
                <a:cs typeface="Calibri"/>
              </a:rPr>
              <a:t>problema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6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95" dirty="0">
                <a:solidFill>
                  <a:srgbClr val="FFFFFF"/>
                </a:solidFill>
                <a:latin typeface="Calibri"/>
                <a:cs typeface="Calibri"/>
              </a:rPr>
              <a:t>pitanju.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75" dirty="0">
                <a:solidFill>
                  <a:srgbClr val="FFFFFF"/>
                </a:solidFill>
                <a:latin typeface="Calibri"/>
                <a:cs typeface="Calibri"/>
              </a:rPr>
              <a:t>Da</a:t>
            </a:r>
            <a:r>
              <a:rPr sz="12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Calibri"/>
                <a:cs typeface="Calibri"/>
              </a:rPr>
              <a:t>bi</a:t>
            </a:r>
            <a:r>
              <a:rPr sz="12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9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60" dirty="0">
                <a:solidFill>
                  <a:srgbClr val="FFFFFF"/>
                </a:solidFill>
                <a:latin typeface="Calibri"/>
                <a:cs typeface="Calibri"/>
              </a:rPr>
              <a:t>uradili, </a:t>
            </a:r>
            <a:r>
              <a:rPr sz="1200" b="1" spc="120" dirty="0">
                <a:solidFill>
                  <a:srgbClr val="FFFFFF"/>
                </a:solidFill>
                <a:latin typeface="Calibri"/>
                <a:cs typeface="Calibri"/>
              </a:rPr>
              <a:t>moraju</a:t>
            </a:r>
            <a:r>
              <a:rPr sz="12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0" dirty="0">
                <a:solidFill>
                  <a:srgbClr val="FFFFFF"/>
                </a:solidFill>
                <a:latin typeface="Calibri"/>
                <a:cs typeface="Calibri"/>
              </a:rPr>
              <a:t>komentarisati</a:t>
            </a:r>
            <a:r>
              <a:rPr sz="12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05" dirty="0">
                <a:solidFill>
                  <a:srgbClr val="FFFFFF"/>
                </a:solidFill>
                <a:latin typeface="Calibri"/>
                <a:cs typeface="Calibri"/>
              </a:rPr>
              <a:t>svoju</a:t>
            </a:r>
            <a:r>
              <a:rPr sz="12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00" dirty="0">
                <a:solidFill>
                  <a:srgbClr val="FFFFFF"/>
                </a:solidFill>
                <a:latin typeface="Calibri"/>
                <a:cs typeface="Calibri"/>
              </a:rPr>
              <a:t>predlog.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18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70" dirty="0">
                <a:solidFill>
                  <a:srgbClr val="FFFFFF"/>
                </a:solidFill>
                <a:latin typeface="Calibri"/>
                <a:cs typeface="Calibri"/>
              </a:rPr>
              <a:t>Uslovi:</a:t>
            </a:r>
            <a:endParaRPr sz="1200">
              <a:latin typeface="Calibri"/>
              <a:cs typeface="Calibri"/>
            </a:endParaRPr>
          </a:p>
          <a:p>
            <a:pPr marL="75565" marR="354965" algn="just">
              <a:lnSpc>
                <a:spcPts val="1390"/>
              </a:lnSpc>
              <a:spcBef>
                <a:spcPts val="785"/>
              </a:spcBef>
            </a:pP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će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biti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javne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kako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bi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svi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polaznici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mogli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glasati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(između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14.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15.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dana)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koje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najviše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veruju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da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mogu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rešiti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problem;</a:t>
            </a:r>
            <a:endParaRPr sz="12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310"/>
              </a:spcBef>
            </a:pP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ne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mogu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biti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odgovorene;</a:t>
            </a:r>
            <a:endParaRPr sz="1200">
              <a:latin typeface="Calibri"/>
              <a:cs typeface="Calibri"/>
            </a:endParaRPr>
          </a:p>
          <a:p>
            <a:pPr marL="75565" marR="170815">
              <a:lnSpc>
                <a:spcPts val="1390"/>
              </a:lnSpc>
              <a:spcBef>
                <a:spcPts val="1435"/>
              </a:spcBef>
            </a:pP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Svaka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ideja,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pre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objavljivanja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ili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tokom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perioda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dozvoljenog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objavljivanje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uređivanje,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može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diskutovati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forumima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izvan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kursa;</a:t>
            </a:r>
            <a:endParaRPr sz="1200">
              <a:latin typeface="Calibri"/>
              <a:cs typeface="Calibri"/>
            </a:endParaRPr>
          </a:p>
          <a:p>
            <a:pPr marL="75565" marR="205740">
              <a:lnSpc>
                <a:spcPts val="1390"/>
              </a:lnSpc>
              <a:spcBef>
                <a:spcPts val="1395"/>
              </a:spcBef>
            </a:pP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Kao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što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je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predviđeno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kalendaru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kursa,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ideje </a:t>
            </a:r>
            <a:r>
              <a:rPr sz="1200" spc="160" dirty="0">
                <a:solidFill>
                  <a:srgbClr val="FFFFFF"/>
                </a:solidFill>
                <a:latin typeface="Calibri"/>
                <a:cs typeface="Calibri"/>
              </a:rPr>
              <a:t>može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uređivati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njihov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autor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13.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dana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igre;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98120" y="826008"/>
            <a:ext cx="7680959" cy="4322445"/>
            <a:chOff x="198120" y="826008"/>
            <a:chExt cx="7680959" cy="43224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120" y="826008"/>
              <a:ext cx="7680959" cy="43220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6701" y="4276724"/>
              <a:ext cx="2724150" cy="817244"/>
            </a:xfrm>
            <a:custGeom>
              <a:avLst/>
              <a:gdLst/>
              <a:ahLst/>
              <a:cxnLst/>
              <a:rect l="l" t="t" r="r" b="b"/>
              <a:pathLst>
                <a:path w="2724150" h="817245">
                  <a:moveTo>
                    <a:pt x="0" y="0"/>
                  </a:moveTo>
                  <a:lnTo>
                    <a:pt x="2724150" y="0"/>
                  </a:lnTo>
                  <a:lnTo>
                    <a:pt x="2724150" y="816770"/>
                  </a:lnTo>
                  <a:lnTo>
                    <a:pt x="0" y="816770"/>
                  </a:lnTo>
                  <a:lnTo>
                    <a:pt x="0" y="0"/>
                  </a:lnTo>
                  <a:close/>
                </a:path>
              </a:pathLst>
            </a:custGeom>
            <a:ln w="57150">
              <a:solidFill>
                <a:srgbClr val="7527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561559" y="5274961"/>
            <a:ext cx="6668134" cy="1402080"/>
          </a:xfrm>
          <a:custGeom>
            <a:avLst/>
            <a:gdLst/>
            <a:ahLst/>
            <a:cxnLst/>
            <a:rect l="l" t="t" r="r" b="b"/>
            <a:pathLst>
              <a:path w="6668134" h="1402079">
                <a:moveTo>
                  <a:pt x="6536336" y="0"/>
                </a:moveTo>
                <a:lnTo>
                  <a:pt x="131578" y="0"/>
                </a:lnTo>
                <a:lnTo>
                  <a:pt x="89989" y="6708"/>
                </a:lnTo>
                <a:lnTo>
                  <a:pt x="53870" y="25387"/>
                </a:lnTo>
                <a:lnTo>
                  <a:pt x="25387" y="53870"/>
                </a:lnTo>
                <a:lnTo>
                  <a:pt x="6707" y="89990"/>
                </a:lnTo>
                <a:lnTo>
                  <a:pt x="0" y="131579"/>
                </a:lnTo>
                <a:lnTo>
                  <a:pt x="0" y="1269993"/>
                </a:lnTo>
                <a:lnTo>
                  <a:pt x="6707" y="1311582"/>
                </a:lnTo>
                <a:lnTo>
                  <a:pt x="25387" y="1347702"/>
                </a:lnTo>
                <a:lnTo>
                  <a:pt x="53870" y="1376185"/>
                </a:lnTo>
                <a:lnTo>
                  <a:pt x="89989" y="1394864"/>
                </a:lnTo>
                <a:lnTo>
                  <a:pt x="131578" y="1401572"/>
                </a:lnTo>
                <a:lnTo>
                  <a:pt x="6536336" y="1401572"/>
                </a:lnTo>
                <a:lnTo>
                  <a:pt x="6577925" y="1394864"/>
                </a:lnTo>
                <a:lnTo>
                  <a:pt x="6614044" y="1376185"/>
                </a:lnTo>
                <a:lnTo>
                  <a:pt x="6642527" y="1347702"/>
                </a:lnTo>
                <a:lnTo>
                  <a:pt x="6661206" y="1311582"/>
                </a:lnTo>
                <a:lnTo>
                  <a:pt x="6667914" y="1269993"/>
                </a:lnTo>
                <a:lnTo>
                  <a:pt x="6667914" y="131579"/>
                </a:lnTo>
                <a:lnTo>
                  <a:pt x="6661206" y="89990"/>
                </a:lnTo>
                <a:lnTo>
                  <a:pt x="6642527" y="53870"/>
                </a:lnTo>
                <a:lnTo>
                  <a:pt x="6614044" y="25387"/>
                </a:lnTo>
                <a:lnTo>
                  <a:pt x="6577925" y="6708"/>
                </a:lnTo>
                <a:lnTo>
                  <a:pt x="65363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081334" y="6007608"/>
            <a:ext cx="1980564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Nº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11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85" dirty="0">
                <a:solidFill>
                  <a:srgbClr val="FF636C"/>
                </a:solidFill>
                <a:latin typeface="Calibri"/>
                <a:cs typeface="Calibri"/>
              </a:rPr>
              <a:t>evaluations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85" dirty="0">
                <a:solidFill>
                  <a:srgbClr val="FF636C"/>
                </a:solidFill>
                <a:latin typeface="Calibri"/>
                <a:cs typeface="Calibri"/>
              </a:rPr>
              <a:t>carried</a:t>
            </a:r>
            <a:r>
              <a:rPr sz="1100" b="1" spc="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out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25021" y="5836796"/>
            <a:ext cx="1623695" cy="747395"/>
          </a:xfrm>
          <a:custGeom>
            <a:avLst/>
            <a:gdLst/>
            <a:ahLst/>
            <a:cxnLst/>
            <a:rect l="l" t="t" r="r" b="b"/>
            <a:pathLst>
              <a:path w="1623695" h="747395">
                <a:moveTo>
                  <a:pt x="1553137" y="0"/>
                </a:moveTo>
                <a:lnTo>
                  <a:pt x="70140" y="0"/>
                </a:lnTo>
                <a:lnTo>
                  <a:pt x="42838" y="5512"/>
                </a:lnTo>
                <a:lnTo>
                  <a:pt x="20543" y="20544"/>
                </a:lnTo>
                <a:lnTo>
                  <a:pt x="5512" y="42839"/>
                </a:lnTo>
                <a:lnTo>
                  <a:pt x="0" y="70141"/>
                </a:lnTo>
                <a:lnTo>
                  <a:pt x="0" y="677008"/>
                </a:lnTo>
                <a:lnTo>
                  <a:pt x="5512" y="704310"/>
                </a:lnTo>
                <a:lnTo>
                  <a:pt x="20543" y="726605"/>
                </a:lnTo>
                <a:lnTo>
                  <a:pt x="42838" y="741637"/>
                </a:lnTo>
                <a:lnTo>
                  <a:pt x="70140" y="747150"/>
                </a:lnTo>
                <a:lnTo>
                  <a:pt x="1553137" y="747150"/>
                </a:lnTo>
                <a:lnTo>
                  <a:pt x="1580440" y="741637"/>
                </a:lnTo>
                <a:lnTo>
                  <a:pt x="1602735" y="726605"/>
                </a:lnTo>
                <a:lnTo>
                  <a:pt x="1617767" y="704310"/>
                </a:lnTo>
                <a:lnTo>
                  <a:pt x="1623279" y="677008"/>
                </a:lnTo>
                <a:lnTo>
                  <a:pt x="1623279" y="70141"/>
                </a:lnTo>
                <a:lnTo>
                  <a:pt x="1617767" y="42839"/>
                </a:lnTo>
                <a:lnTo>
                  <a:pt x="1602735" y="20544"/>
                </a:lnTo>
                <a:lnTo>
                  <a:pt x="1580440" y="5512"/>
                </a:lnTo>
                <a:lnTo>
                  <a:pt x="15531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32071" y="5376672"/>
            <a:ext cx="4535170" cy="7905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65"/>
              </a:spcBef>
            </a:pPr>
            <a:r>
              <a:rPr sz="1100" b="1" spc="125" dirty="0">
                <a:solidFill>
                  <a:srgbClr val="FF636C"/>
                </a:solidFill>
                <a:latin typeface="Calibri"/>
                <a:cs typeface="Calibri"/>
              </a:rPr>
              <a:t>To</a:t>
            </a:r>
            <a:r>
              <a:rPr sz="1100" b="1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20" dirty="0">
                <a:solidFill>
                  <a:srgbClr val="FF636C"/>
                </a:solidFill>
                <a:latin typeface="Calibri"/>
                <a:cs typeface="Calibri"/>
              </a:rPr>
              <a:t>calculate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30" dirty="0">
                <a:solidFill>
                  <a:srgbClr val="FF636C"/>
                </a:solidFill>
                <a:latin typeface="Calibri"/>
                <a:cs typeface="Calibri"/>
              </a:rPr>
              <a:t>the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20" dirty="0">
                <a:solidFill>
                  <a:srgbClr val="FF636C"/>
                </a:solidFill>
                <a:latin typeface="Calibri"/>
                <a:cs typeface="Calibri"/>
              </a:rPr>
              <a:t>size</a:t>
            </a:r>
            <a:r>
              <a:rPr sz="1100" b="1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00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1100" b="1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30" dirty="0">
                <a:solidFill>
                  <a:srgbClr val="FF636C"/>
                </a:solidFill>
                <a:latin typeface="Calibri"/>
                <a:cs typeface="Calibri"/>
              </a:rPr>
              <a:t>the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95" dirty="0">
                <a:solidFill>
                  <a:srgbClr val="FF636C"/>
                </a:solidFill>
                <a:latin typeface="Calibri"/>
                <a:cs typeface="Calibri"/>
              </a:rPr>
              <a:t>bar,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65" dirty="0">
                <a:solidFill>
                  <a:srgbClr val="FF636C"/>
                </a:solidFill>
                <a:latin typeface="Calibri"/>
                <a:cs typeface="Calibri"/>
              </a:rPr>
              <a:t>we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45" dirty="0">
                <a:solidFill>
                  <a:srgbClr val="FF636C"/>
                </a:solidFill>
                <a:latin typeface="Calibri"/>
                <a:cs typeface="Calibri"/>
              </a:rPr>
              <a:t>use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30" dirty="0">
                <a:solidFill>
                  <a:srgbClr val="FF636C"/>
                </a:solidFill>
                <a:latin typeface="Calibri"/>
                <a:cs typeface="Calibri"/>
              </a:rPr>
              <a:t>the</a:t>
            </a:r>
            <a:r>
              <a:rPr sz="1100" b="1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20" dirty="0">
                <a:solidFill>
                  <a:srgbClr val="FF636C"/>
                </a:solidFill>
                <a:latin typeface="Calibri"/>
                <a:cs typeface="Calibri"/>
              </a:rPr>
              <a:t>following</a:t>
            </a:r>
            <a:r>
              <a:rPr sz="1100" b="1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95" dirty="0">
                <a:solidFill>
                  <a:srgbClr val="FF636C"/>
                </a:solidFill>
                <a:latin typeface="Calibri"/>
                <a:cs typeface="Calibri"/>
              </a:rPr>
              <a:t>formula: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770"/>
              </a:spcBef>
            </a:pPr>
            <a:r>
              <a:rPr sz="1100" b="1" spc="130" dirty="0">
                <a:solidFill>
                  <a:srgbClr val="FF636C"/>
                </a:solidFill>
                <a:latin typeface="Calibri"/>
                <a:cs typeface="Calibri"/>
              </a:rPr>
              <a:t>Civic</a:t>
            </a:r>
            <a:r>
              <a:rPr sz="11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10" dirty="0">
                <a:solidFill>
                  <a:srgbClr val="FF636C"/>
                </a:solidFill>
                <a:latin typeface="Calibri"/>
                <a:cs typeface="Calibri"/>
              </a:rPr>
              <a:t>participation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14" dirty="0">
                <a:solidFill>
                  <a:srgbClr val="FF636C"/>
                </a:solidFill>
                <a:latin typeface="Calibri"/>
                <a:cs typeface="Calibri"/>
              </a:rPr>
              <a:t>in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35" dirty="0">
                <a:solidFill>
                  <a:srgbClr val="FF636C"/>
                </a:solidFill>
                <a:latin typeface="Calibri"/>
                <a:cs typeface="Calibri"/>
              </a:rPr>
              <a:t>the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95" dirty="0">
                <a:solidFill>
                  <a:srgbClr val="FF636C"/>
                </a:solidFill>
                <a:latin typeface="Calibri"/>
                <a:cs typeface="Calibri"/>
              </a:rPr>
              <a:t>city=</a:t>
            </a:r>
            <a:endParaRPr sz="1100">
              <a:latin typeface="Calibri"/>
              <a:cs typeface="Calibri"/>
            </a:endParaRPr>
          </a:p>
          <a:p>
            <a:pPr marL="3689350">
              <a:lnSpc>
                <a:spcPct val="100000"/>
              </a:lnSpc>
              <a:spcBef>
                <a:spcPts val="525"/>
              </a:spcBef>
            </a:pP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(Nº</a:t>
            </a:r>
            <a:r>
              <a:rPr sz="1100" b="1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1100" b="1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70" dirty="0">
                <a:solidFill>
                  <a:srgbClr val="FF636C"/>
                </a:solidFill>
                <a:latin typeface="Calibri"/>
                <a:cs typeface="Calibri"/>
              </a:rPr>
              <a:t>Ideas)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12829" y="6242303"/>
            <a:ext cx="85153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95" dirty="0">
                <a:solidFill>
                  <a:srgbClr val="FF636C"/>
                </a:solidFill>
                <a:latin typeface="Calibri"/>
                <a:cs typeface="Calibri"/>
              </a:rPr>
              <a:t>Target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75" dirty="0">
                <a:solidFill>
                  <a:srgbClr val="FF636C"/>
                </a:solidFill>
                <a:latin typeface="Calibri"/>
                <a:cs typeface="Calibri"/>
              </a:rPr>
              <a:t>Ideia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64998" y="6231833"/>
            <a:ext cx="5512435" cy="28575"/>
            <a:chOff x="764998" y="6231833"/>
            <a:chExt cx="5512435" cy="28575"/>
          </a:xfrm>
        </p:grpSpPr>
        <p:sp>
          <p:nvSpPr>
            <p:cNvPr id="12" name="object 12"/>
            <p:cNvSpPr/>
            <p:nvPr/>
          </p:nvSpPr>
          <p:spPr>
            <a:xfrm>
              <a:off x="764998" y="6250884"/>
              <a:ext cx="3960495" cy="0"/>
            </a:xfrm>
            <a:custGeom>
              <a:avLst/>
              <a:gdLst/>
              <a:ahLst/>
              <a:cxnLst/>
              <a:rect l="l" t="t" r="r" b="b"/>
              <a:pathLst>
                <a:path w="3960495">
                  <a:moveTo>
                    <a:pt x="0" y="0"/>
                  </a:moveTo>
                  <a:lnTo>
                    <a:pt x="3960000" y="1"/>
                  </a:lnTo>
                </a:path>
              </a:pathLst>
            </a:custGeom>
            <a:ln w="19050">
              <a:solidFill>
                <a:srgbClr val="7527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210771" y="6241358"/>
              <a:ext cx="1066800" cy="0"/>
            </a:xfrm>
            <a:custGeom>
              <a:avLst/>
              <a:gdLst/>
              <a:ahLst/>
              <a:cxnLst/>
              <a:rect l="l" t="t" r="r" b="b"/>
              <a:pathLst>
                <a:path w="1066800">
                  <a:moveTo>
                    <a:pt x="1066201" y="1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7527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77996" y="6171691"/>
            <a:ext cx="43345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(Nº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 </a:t>
            </a:r>
            <a:r>
              <a:rPr sz="1100" b="1" spc="75" dirty="0">
                <a:solidFill>
                  <a:srgbClr val="FF636C"/>
                </a:solidFill>
                <a:latin typeface="Calibri"/>
                <a:cs typeface="Calibri"/>
              </a:rPr>
              <a:t>players)</a:t>
            </a:r>
            <a:r>
              <a:rPr sz="11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130" dirty="0">
                <a:solidFill>
                  <a:srgbClr val="FF636C"/>
                </a:solidFill>
                <a:latin typeface="Calibri"/>
                <a:cs typeface="Calibri"/>
              </a:rPr>
              <a:t>x</a:t>
            </a:r>
            <a:r>
              <a:rPr sz="1100" b="1" spc="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((Nº</a:t>
            </a:r>
            <a:r>
              <a:rPr sz="11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11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players)x</a:t>
            </a:r>
            <a:r>
              <a:rPr sz="1100" b="1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(Nº</a:t>
            </a:r>
            <a:r>
              <a:rPr sz="11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</a:t>
            </a:r>
            <a:r>
              <a:rPr sz="11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Ideas)</a:t>
            </a:r>
            <a:r>
              <a:rPr sz="1100" b="1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-</a:t>
            </a:r>
            <a:r>
              <a:rPr sz="1100" b="1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636C"/>
                </a:solidFill>
                <a:latin typeface="Calibri"/>
                <a:cs typeface="Calibri"/>
              </a:rPr>
              <a:t>(Nº</a:t>
            </a:r>
            <a:r>
              <a:rPr sz="1100" b="1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100" b="1" spc="65" dirty="0">
                <a:solidFill>
                  <a:srgbClr val="FF636C"/>
                </a:solidFill>
                <a:latin typeface="Calibri"/>
                <a:cs typeface="Calibri"/>
              </a:rPr>
              <a:t>of </a:t>
            </a:r>
            <a:r>
              <a:rPr sz="1100" b="1" spc="80" dirty="0">
                <a:solidFill>
                  <a:srgbClr val="FF636C"/>
                </a:solidFill>
                <a:latin typeface="Calibri"/>
                <a:cs typeface="Calibri"/>
              </a:rPr>
              <a:t>Ideas)</a:t>
            </a:r>
            <a:r>
              <a:rPr sz="1100" b="1" spc="17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2700" spc="-75" baseline="20061" dirty="0">
                <a:solidFill>
                  <a:srgbClr val="752783"/>
                </a:solidFill>
                <a:latin typeface="Arial"/>
                <a:cs typeface="Arial"/>
              </a:rPr>
              <a:t>X</a:t>
            </a:r>
            <a:endParaRPr sz="2700" baseline="20061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79383" y="640722"/>
            <a:ext cx="2898140" cy="1929764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600" b="1" spc="150" dirty="0">
                <a:solidFill>
                  <a:srgbClr val="FFFFFF"/>
                </a:solidFill>
                <a:latin typeface="Calibri"/>
                <a:cs typeface="Calibri"/>
              </a:rPr>
              <a:t>Nivo</a:t>
            </a:r>
            <a:r>
              <a:rPr sz="1600" b="1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200" dirty="0">
                <a:solidFill>
                  <a:srgbClr val="FFFFFF"/>
                </a:solidFill>
                <a:latin typeface="Calibri"/>
                <a:cs typeface="Calibri"/>
              </a:rPr>
              <a:t>građanskog</a:t>
            </a:r>
            <a:r>
              <a:rPr sz="1600" b="1" spc="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200" dirty="0">
                <a:solidFill>
                  <a:srgbClr val="FFFFFF"/>
                </a:solidFill>
                <a:latin typeface="Calibri"/>
                <a:cs typeface="Calibri"/>
              </a:rPr>
              <a:t>učešća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ts val="1390"/>
              </a:lnSpc>
              <a:spcBef>
                <a:spcPts val="900"/>
              </a:spcBef>
            </a:pPr>
            <a:r>
              <a:rPr sz="1200" spc="17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igri,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biće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traka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koja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odgovara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"Nivou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građanskog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učešća"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igrača.</a:t>
            </a:r>
            <a:endParaRPr sz="1200">
              <a:latin typeface="Calibri"/>
              <a:cs typeface="Calibri"/>
            </a:endParaRPr>
          </a:p>
          <a:p>
            <a:pPr marL="12700" marR="206375">
              <a:lnSpc>
                <a:spcPts val="1390"/>
              </a:lnSpc>
              <a:spcBef>
                <a:spcPts val="1395"/>
              </a:spcBef>
            </a:pP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Kako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građansko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učešće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raste,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problemi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gradu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smanjuju.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Ove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situacije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se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mogu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videti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stalno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promenljivim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animacijama,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ikonografiji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zvuku.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679383" y="3081172"/>
            <a:ext cx="2273935" cy="136080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 algn="just">
              <a:lnSpc>
                <a:spcPct val="105000"/>
              </a:lnSpc>
              <a:spcBef>
                <a:spcPts val="25"/>
              </a:spcBef>
            </a:pP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Ova</a:t>
            </a:r>
            <a:r>
              <a:rPr sz="1200" spc="2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traka</a:t>
            </a:r>
            <a:r>
              <a:rPr sz="1200" spc="2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zavisi</a:t>
            </a:r>
            <a:r>
              <a:rPr sz="1200" spc="22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kumulativno 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od: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>
              <a:latin typeface="Calibri"/>
              <a:cs typeface="Calibri"/>
            </a:endParaRPr>
          </a:p>
          <a:p>
            <a:pPr marL="12700" marR="5080" algn="just">
              <a:lnSpc>
                <a:spcPct val="105000"/>
              </a:lnSpc>
            </a:pP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objavljene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igri,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dan </a:t>
            </a:r>
            <a:r>
              <a:rPr sz="1200" spc="-65" dirty="0">
                <a:solidFill>
                  <a:srgbClr val="FFFFFF"/>
                </a:solidFill>
                <a:latin typeface="Calibri"/>
                <a:cs typeface="Calibri"/>
              </a:rPr>
              <a:t>1-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13: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svaka</a:t>
            </a:r>
            <a:r>
              <a:rPr sz="12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ideja</a:t>
            </a:r>
            <a:r>
              <a:rPr sz="12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objavljena</a:t>
            </a:r>
            <a:r>
              <a:rPr sz="12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u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igri</a:t>
            </a:r>
            <a:r>
              <a:rPr sz="1200" spc="3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od</a:t>
            </a:r>
            <a:r>
              <a:rPr sz="1200" spc="3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strane</a:t>
            </a:r>
            <a:r>
              <a:rPr sz="1200" spc="3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svakog</a:t>
            </a:r>
            <a:r>
              <a:rPr sz="1200" spc="3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igrača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dodaje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+1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nivo</a:t>
            </a:r>
            <a:r>
              <a:rPr sz="12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65" dirty="0">
                <a:solidFill>
                  <a:srgbClr val="FFFFFF"/>
                </a:solidFill>
                <a:latin typeface="Calibri"/>
                <a:cs typeface="Calibri"/>
              </a:rPr>
              <a:t>traku;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679383" y="4617364"/>
            <a:ext cx="2278380" cy="976630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 algn="just">
              <a:lnSpc>
                <a:spcPct val="105000"/>
              </a:lnSpc>
              <a:spcBef>
                <a:spcPts val="25"/>
              </a:spcBef>
            </a:pPr>
            <a:r>
              <a:rPr sz="1200" spc="185" dirty="0">
                <a:solidFill>
                  <a:srgbClr val="FFFFFF"/>
                </a:solidFill>
                <a:latin typeface="Calibri"/>
                <a:cs typeface="Calibri"/>
              </a:rPr>
              <a:t>Glasanje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7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65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21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drugih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igrača,</a:t>
            </a:r>
            <a:r>
              <a:rPr sz="1200" spc="3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65" dirty="0">
                <a:solidFill>
                  <a:srgbClr val="FFFFFF"/>
                </a:solidFill>
                <a:latin typeface="Calibri"/>
                <a:cs typeface="Calibri"/>
              </a:rPr>
              <a:t>dan</a:t>
            </a:r>
            <a:r>
              <a:rPr sz="1200" spc="3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14-15:</a:t>
            </a:r>
            <a:r>
              <a:rPr sz="1200" spc="3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3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igrač </a:t>
            </a:r>
            <a:r>
              <a:rPr sz="1200" spc="165" dirty="0">
                <a:solidFill>
                  <a:srgbClr val="FFFFFF"/>
                </a:solidFill>
                <a:latin typeface="Calibri"/>
                <a:cs typeface="Calibri"/>
              </a:rPr>
              <a:t>može</a:t>
            </a:r>
            <a:r>
              <a:rPr sz="1200" spc="19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glasati</a:t>
            </a:r>
            <a:r>
              <a:rPr sz="1200" spc="19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19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ideje</a:t>
            </a:r>
            <a:r>
              <a:rPr sz="1200" spc="19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svih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ostalih</a:t>
            </a:r>
            <a:r>
              <a:rPr sz="1200" spc="204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igrača</a:t>
            </a:r>
            <a:r>
              <a:rPr sz="1200" spc="204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21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204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glas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dodaje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+1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nivo</a:t>
            </a:r>
            <a:r>
              <a:rPr sz="12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2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traku.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3672" y="886967"/>
            <a:ext cx="8168640" cy="457504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140456" y="908811"/>
            <a:ext cx="80708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175" dirty="0">
                <a:solidFill>
                  <a:srgbClr val="FFFFFF"/>
                </a:solidFill>
              </a:rPr>
              <a:t>Resursi</a:t>
            </a:r>
            <a:endParaRPr sz="1600"/>
          </a:p>
        </p:txBody>
      </p:sp>
      <p:sp>
        <p:nvSpPr>
          <p:cNvPr id="5" name="object 5"/>
          <p:cNvSpPr txBox="1"/>
          <p:nvPr/>
        </p:nvSpPr>
        <p:spPr>
          <a:xfrm>
            <a:off x="9140456" y="1267612"/>
            <a:ext cx="2463800" cy="243967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50"/>
              </a:spcBef>
            </a:pP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će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imati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pristup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statističkoj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teorijskoj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podršci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za svaki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od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problema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"šta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je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problem;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stvarni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statistički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podaci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problemu;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uticaj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na 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društvo".</a:t>
            </a:r>
            <a:endParaRPr sz="1200">
              <a:latin typeface="Calibri"/>
              <a:cs typeface="Calibri"/>
            </a:endParaRPr>
          </a:p>
          <a:p>
            <a:pPr marL="12700" marR="317500">
              <a:lnSpc>
                <a:spcPct val="208300"/>
              </a:lnSpc>
              <a:spcBef>
                <a:spcPts val="1130"/>
              </a:spcBef>
            </a:pP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Vrsta</a:t>
            </a:r>
            <a:r>
              <a:rPr sz="12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uključenog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 materijala: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Video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snimci</a:t>
            </a:r>
            <a:endParaRPr sz="1200">
              <a:latin typeface="Calibri"/>
              <a:cs typeface="Calibri"/>
            </a:endParaRPr>
          </a:p>
          <a:p>
            <a:pPr marL="12700" marR="1503045">
              <a:lnSpc>
                <a:spcPct val="104200"/>
              </a:lnSpc>
            </a:pPr>
            <a:r>
              <a:rPr sz="1200" spc="220" dirty="0">
                <a:solidFill>
                  <a:srgbClr val="FFFFFF"/>
                </a:solidFill>
                <a:latin typeface="Calibri"/>
                <a:cs typeface="Calibri"/>
              </a:rPr>
              <a:t>PDF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(Članci)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Veb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stranice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96000" cy="6858000"/>
            </a:xfrm>
            <a:custGeom>
              <a:avLst/>
              <a:gdLst/>
              <a:ahLst/>
              <a:cxnLst/>
              <a:rect l="l" t="t" r="r" b="b"/>
              <a:pathLst>
                <a:path w="6096000" h="6858000">
                  <a:moveTo>
                    <a:pt x="0" y="6857999"/>
                  </a:moveTo>
                  <a:lnTo>
                    <a:pt x="6096000" y="6857999"/>
                  </a:lnTo>
                  <a:lnTo>
                    <a:pt x="6096000" y="0"/>
                  </a:lnTo>
                  <a:lnTo>
                    <a:pt x="0" y="0"/>
                  </a:lnTo>
                  <a:lnTo>
                    <a:pt x="0" y="6857999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96000" y="0"/>
              <a:ext cx="6096000" cy="6858000"/>
            </a:xfrm>
            <a:custGeom>
              <a:avLst/>
              <a:gdLst/>
              <a:ahLst/>
              <a:cxnLst/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6096000" y="6857999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6700" y="2007281"/>
              <a:ext cx="576647" cy="56425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56699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32447" y="2087879"/>
              <a:ext cx="426720" cy="42672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48453" y="2007281"/>
              <a:ext cx="576647" cy="56425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448453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22464" y="2087879"/>
              <a:ext cx="426720" cy="42672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40205" y="2007281"/>
              <a:ext cx="576648" cy="56425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340205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15528" y="2087879"/>
              <a:ext cx="426720" cy="4267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31958" y="2007281"/>
              <a:ext cx="576647" cy="56425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231958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305543" y="2087879"/>
              <a:ext cx="429768" cy="42672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23711" y="2007281"/>
              <a:ext cx="576648" cy="56425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123710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198607" y="2087879"/>
              <a:ext cx="426720" cy="42672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015465" y="2007281"/>
              <a:ext cx="576647" cy="56425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1015465" y="2007281"/>
              <a:ext cx="577215" cy="564515"/>
            </a:xfrm>
            <a:custGeom>
              <a:avLst/>
              <a:gdLst/>
              <a:ahLst/>
              <a:cxnLst/>
              <a:rect l="l" t="t" r="r" b="b"/>
              <a:pathLst>
                <a:path w="577215" h="564514">
                  <a:moveTo>
                    <a:pt x="0" y="282128"/>
                  </a:moveTo>
                  <a:lnTo>
                    <a:pt x="3773" y="236365"/>
                  </a:lnTo>
                  <a:lnTo>
                    <a:pt x="14698" y="192954"/>
                  </a:lnTo>
                  <a:lnTo>
                    <a:pt x="32182" y="152474"/>
                  </a:lnTo>
                  <a:lnTo>
                    <a:pt x="55629" y="115507"/>
                  </a:lnTo>
                  <a:lnTo>
                    <a:pt x="84448" y="82633"/>
                  </a:lnTo>
                  <a:lnTo>
                    <a:pt x="118043" y="54434"/>
                  </a:lnTo>
                  <a:lnTo>
                    <a:pt x="155822" y="31490"/>
                  </a:lnTo>
                  <a:lnTo>
                    <a:pt x="197191" y="14383"/>
                  </a:lnTo>
                  <a:lnTo>
                    <a:pt x="241556" y="3692"/>
                  </a:lnTo>
                  <a:lnTo>
                    <a:pt x="288324" y="0"/>
                  </a:lnTo>
                  <a:lnTo>
                    <a:pt x="335091" y="3692"/>
                  </a:lnTo>
                  <a:lnTo>
                    <a:pt x="379456" y="14383"/>
                  </a:lnTo>
                  <a:lnTo>
                    <a:pt x="420825" y="31490"/>
                  </a:lnTo>
                  <a:lnTo>
                    <a:pt x="458604" y="54434"/>
                  </a:lnTo>
                  <a:lnTo>
                    <a:pt x="492199" y="82633"/>
                  </a:lnTo>
                  <a:lnTo>
                    <a:pt x="521018" y="115507"/>
                  </a:lnTo>
                  <a:lnTo>
                    <a:pt x="544465" y="152474"/>
                  </a:lnTo>
                  <a:lnTo>
                    <a:pt x="561949" y="192954"/>
                  </a:lnTo>
                  <a:lnTo>
                    <a:pt x="572874" y="236365"/>
                  </a:lnTo>
                  <a:lnTo>
                    <a:pt x="576648" y="282128"/>
                  </a:lnTo>
                  <a:lnTo>
                    <a:pt x="572874" y="327891"/>
                  </a:lnTo>
                  <a:lnTo>
                    <a:pt x="561949" y="371302"/>
                  </a:lnTo>
                  <a:lnTo>
                    <a:pt x="544465" y="411782"/>
                  </a:lnTo>
                  <a:lnTo>
                    <a:pt x="521018" y="448749"/>
                  </a:lnTo>
                  <a:lnTo>
                    <a:pt x="492199" y="481623"/>
                  </a:lnTo>
                  <a:lnTo>
                    <a:pt x="458604" y="509822"/>
                  </a:lnTo>
                  <a:lnTo>
                    <a:pt x="420825" y="532766"/>
                  </a:lnTo>
                  <a:lnTo>
                    <a:pt x="379456" y="549873"/>
                  </a:lnTo>
                  <a:lnTo>
                    <a:pt x="335091" y="560564"/>
                  </a:lnTo>
                  <a:lnTo>
                    <a:pt x="288324" y="564257"/>
                  </a:lnTo>
                  <a:lnTo>
                    <a:pt x="241556" y="560564"/>
                  </a:lnTo>
                  <a:lnTo>
                    <a:pt x="197191" y="549873"/>
                  </a:lnTo>
                  <a:lnTo>
                    <a:pt x="155822" y="532766"/>
                  </a:lnTo>
                  <a:lnTo>
                    <a:pt x="118043" y="509822"/>
                  </a:lnTo>
                  <a:lnTo>
                    <a:pt x="84448" y="481623"/>
                  </a:lnTo>
                  <a:lnTo>
                    <a:pt x="55629" y="448749"/>
                  </a:lnTo>
                  <a:lnTo>
                    <a:pt x="32182" y="411782"/>
                  </a:lnTo>
                  <a:lnTo>
                    <a:pt x="14698" y="371302"/>
                  </a:lnTo>
                  <a:lnTo>
                    <a:pt x="3773" y="327891"/>
                  </a:lnTo>
                  <a:lnTo>
                    <a:pt x="0" y="28212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088623" y="2087879"/>
              <a:ext cx="429768" cy="426720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6478310" y="1549400"/>
            <a:ext cx="733425" cy="29083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30480" marR="5080" indent="-18415">
              <a:lnSpc>
                <a:spcPts val="1010"/>
              </a:lnSpc>
              <a:spcBef>
                <a:spcPts val="190"/>
              </a:spcBef>
            </a:pPr>
            <a:r>
              <a:rPr sz="900" spc="20" dirty="0">
                <a:solidFill>
                  <a:srgbClr val="FF636C"/>
                </a:solidFill>
                <a:latin typeface="Century Gothic"/>
                <a:cs typeface="Century Gothic"/>
              </a:rPr>
              <a:t>Bronze</a:t>
            </a:r>
            <a:r>
              <a:rPr sz="900" spc="155" dirty="0">
                <a:solidFill>
                  <a:srgbClr val="FF636C"/>
                </a:solidFill>
                <a:latin typeface="Century Gothic"/>
                <a:cs typeface="Century Gothic"/>
              </a:rPr>
              <a:t> </a:t>
            </a:r>
            <a:r>
              <a:rPr sz="900" spc="-20" dirty="0">
                <a:solidFill>
                  <a:srgbClr val="FF636C"/>
                </a:solidFill>
                <a:latin typeface="Century Gothic"/>
                <a:cs typeface="Century Gothic"/>
              </a:rPr>
              <a:t>Civic </a:t>
            </a: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Contributor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383574" y="1549400"/>
            <a:ext cx="713105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065" marR="5080" indent="-635" algn="ctr">
              <a:lnSpc>
                <a:spcPct val="97800"/>
              </a:lnSpc>
              <a:spcBef>
                <a:spcPts val="120"/>
              </a:spcBef>
            </a:pP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Silver Community Advocate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274517" y="1549400"/>
            <a:ext cx="707390" cy="29083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56845" marR="5080" indent="-144780">
              <a:lnSpc>
                <a:spcPts val="1010"/>
              </a:lnSpc>
              <a:spcBef>
                <a:spcPts val="190"/>
              </a:spcBef>
            </a:pPr>
            <a:r>
              <a:rPr sz="900" dirty="0">
                <a:solidFill>
                  <a:srgbClr val="FF636C"/>
                </a:solidFill>
                <a:latin typeface="Century Gothic"/>
                <a:cs typeface="Century Gothic"/>
              </a:rPr>
              <a:t>Golder</a:t>
            </a:r>
            <a:r>
              <a:rPr sz="900" spc="-65" dirty="0">
                <a:solidFill>
                  <a:srgbClr val="FF636C"/>
                </a:solidFill>
                <a:latin typeface="Century Gothic"/>
                <a:cs typeface="Century Gothic"/>
              </a:rPr>
              <a:t> </a:t>
            </a:r>
            <a:r>
              <a:rPr sz="900" spc="-20" dirty="0">
                <a:solidFill>
                  <a:srgbClr val="FF636C"/>
                </a:solidFill>
                <a:latin typeface="Century Gothic"/>
                <a:cs typeface="Century Gothic"/>
              </a:rPr>
              <a:t>Civic </a:t>
            </a: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Leader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176908" y="1549400"/>
            <a:ext cx="746125" cy="29083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 indent="96520">
              <a:lnSpc>
                <a:spcPts val="1010"/>
              </a:lnSpc>
              <a:spcBef>
                <a:spcPts val="190"/>
              </a:spcBef>
            </a:pP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Empathy Ambassador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091315" y="1549400"/>
            <a:ext cx="623570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 algn="ctr">
              <a:lnSpc>
                <a:spcPct val="97800"/>
              </a:lnSpc>
              <a:spcBef>
                <a:spcPts val="120"/>
              </a:spcBef>
            </a:pP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Innovative Solution Master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973588" y="1549400"/>
            <a:ext cx="661670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 indent="-1270" algn="ctr">
              <a:lnSpc>
                <a:spcPct val="97800"/>
              </a:lnSpc>
              <a:spcBef>
                <a:spcPts val="120"/>
              </a:spcBef>
            </a:pP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Energizer</a:t>
            </a:r>
            <a:r>
              <a:rPr sz="900" spc="500" dirty="0">
                <a:solidFill>
                  <a:srgbClr val="FF636C"/>
                </a:solidFill>
                <a:latin typeface="Century Gothic"/>
                <a:cs typeface="Century Gothic"/>
              </a:rPr>
              <a:t> </a:t>
            </a:r>
            <a:r>
              <a:rPr sz="900" dirty="0">
                <a:solidFill>
                  <a:srgbClr val="FF636C"/>
                </a:solidFill>
                <a:latin typeface="Century Gothic"/>
                <a:cs typeface="Century Gothic"/>
              </a:rPr>
              <a:t>of</a:t>
            </a:r>
            <a:r>
              <a:rPr sz="900" spc="-35" dirty="0">
                <a:solidFill>
                  <a:srgbClr val="FF636C"/>
                </a:solidFill>
                <a:latin typeface="Century Gothic"/>
                <a:cs typeface="Century Gothic"/>
              </a:rPr>
              <a:t> </a:t>
            </a:r>
            <a:r>
              <a:rPr sz="900" spc="-10" dirty="0">
                <a:solidFill>
                  <a:srgbClr val="FF636C"/>
                </a:solidFill>
                <a:latin typeface="Century Gothic"/>
                <a:cs typeface="Century Gothic"/>
              </a:rPr>
              <a:t>inclusive cities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87079" y="2657347"/>
            <a:ext cx="1155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40" dirty="0">
                <a:solidFill>
                  <a:srgbClr val="FF636C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218695" y="2657347"/>
            <a:ext cx="1765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636C"/>
                </a:solidFill>
                <a:latin typeface="Calibri"/>
                <a:cs typeface="Calibri"/>
              </a:rPr>
              <a:t>12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629221" y="876300"/>
            <a:ext cx="2990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185" dirty="0">
                <a:solidFill>
                  <a:srgbClr val="FFFFFF"/>
                </a:solidFill>
              </a:rPr>
              <a:t>Poeni,</a:t>
            </a:r>
            <a:r>
              <a:rPr sz="2000" spc="110" dirty="0">
                <a:solidFill>
                  <a:srgbClr val="FFFFFF"/>
                </a:solidFill>
              </a:rPr>
              <a:t> </a:t>
            </a:r>
            <a:r>
              <a:rPr sz="2000" spc="240" dirty="0">
                <a:solidFill>
                  <a:srgbClr val="FFFFFF"/>
                </a:solidFill>
              </a:rPr>
              <a:t>nagrade</a:t>
            </a:r>
            <a:r>
              <a:rPr sz="2000" spc="114" dirty="0">
                <a:solidFill>
                  <a:srgbClr val="FFFFFF"/>
                </a:solidFill>
              </a:rPr>
              <a:t> </a:t>
            </a:r>
            <a:r>
              <a:rPr sz="2000" spc="85" dirty="0">
                <a:solidFill>
                  <a:srgbClr val="FFFFFF"/>
                </a:solidFill>
              </a:rPr>
              <a:t>i</a:t>
            </a:r>
            <a:r>
              <a:rPr sz="2000" spc="120" dirty="0">
                <a:solidFill>
                  <a:srgbClr val="FFFFFF"/>
                </a:solidFill>
              </a:rPr>
              <a:t> </a:t>
            </a:r>
            <a:r>
              <a:rPr sz="2000" spc="229" dirty="0">
                <a:solidFill>
                  <a:srgbClr val="FFFFFF"/>
                </a:solidFill>
              </a:rPr>
              <a:t>kazne</a:t>
            </a:r>
            <a:endParaRPr sz="2000"/>
          </a:p>
        </p:txBody>
      </p:sp>
      <p:sp>
        <p:nvSpPr>
          <p:cNvPr id="32" name="object 32"/>
          <p:cNvSpPr txBox="1"/>
          <p:nvPr/>
        </p:nvSpPr>
        <p:spPr>
          <a:xfrm>
            <a:off x="678611" y="1294739"/>
            <a:ext cx="5118735" cy="94678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90"/>
              </a:spcBef>
            </a:pPr>
            <a:r>
              <a:rPr sz="1200" b="1" spc="114" dirty="0">
                <a:solidFill>
                  <a:srgbClr val="FFFFFF"/>
                </a:solidFill>
                <a:latin typeface="Calibri"/>
                <a:cs typeface="Calibri"/>
              </a:rPr>
              <a:t>Osvojite</a:t>
            </a:r>
            <a:r>
              <a:rPr sz="1200" b="1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35" dirty="0">
                <a:solidFill>
                  <a:srgbClr val="FFFFFF"/>
                </a:solidFill>
                <a:latin typeface="Calibri"/>
                <a:cs typeface="Calibri"/>
              </a:rPr>
              <a:t>poene</a:t>
            </a:r>
            <a:endParaRPr sz="1200">
              <a:latin typeface="Calibri"/>
              <a:cs typeface="Calibri"/>
            </a:endParaRPr>
          </a:p>
          <a:p>
            <a:pPr marL="12700" marR="5080" algn="just">
              <a:lnSpc>
                <a:spcPts val="1390"/>
              </a:lnSpc>
              <a:spcBef>
                <a:spcPts val="885"/>
              </a:spcBef>
            </a:pP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Pored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vizuelnog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uticaja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koji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pojedinačne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timske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odluke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imaju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na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grad</a:t>
            </a:r>
            <a:r>
              <a:rPr sz="1200" spc="43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4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barske</a:t>
            </a:r>
            <a:r>
              <a:rPr sz="1200" spc="43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potrebe,</a:t>
            </a:r>
            <a:r>
              <a:rPr sz="1200" spc="4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polaznici</a:t>
            </a:r>
            <a:r>
              <a:rPr sz="1200" spc="43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će</a:t>
            </a:r>
            <a:r>
              <a:rPr sz="1200" spc="4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dobijati</a:t>
            </a:r>
            <a:r>
              <a:rPr sz="1200" spc="43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individualne</a:t>
            </a:r>
            <a:r>
              <a:rPr sz="1200" spc="4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poene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tokom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izvođenja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5" dirty="0">
                <a:solidFill>
                  <a:srgbClr val="FFFFFF"/>
                </a:solidFill>
                <a:latin typeface="Calibri"/>
                <a:cs typeface="Calibri"/>
              </a:rPr>
              <a:t>izazova.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Konkretno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5" dirty="0">
                <a:solidFill>
                  <a:srgbClr val="FFFFFF"/>
                </a:solidFill>
                <a:latin typeface="Calibri"/>
                <a:cs typeface="Calibri"/>
              </a:rPr>
              <a:t>sledećim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trenucima: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78611" y="2386228"/>
            <a:ext cx="5118735" cy="38544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1390"/>
              </a:lnSpc>
              <a:spcBef>
                <a:spcPts val="185"/>
              </a:spcBef>
            </a:pP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put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kada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učestvuju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"Izložbi</a:t>
            </a:r>
            <a:r>
              <a:rPr sz="1200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ideja".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7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komentar</a:t>
            </a:r>
            <a:r>
              <a:rPr sz="12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koji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ostave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ovom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prostoru,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dobija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+100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poena.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78611" y="2916580"/>
            <a:ext cx="5118735" cy="38544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>
              <a:lnSpc>
                <a:spcPts val="1390"/>
              </a:lnSpc>
              <a:spcBef>
                <a:spcPts val="185"/>
              </a:spcBef>
            </a:pP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svaki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put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kada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dobije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reakciju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(zvezdice)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"Izložbi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ideja", </a:t>
            </a:r>
            <a:r>
              <a:rPr sz="1200" spc="18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svom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komentaru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(+100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poena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FFFF"/>
                </a:solidFill>
                <a:latin typeface="Calibri"/>
                <a:cs typeface="Calibri"/>
              </a:rPr>
              <a:t>po</a:t>
            </a:r>
            <a:r>
              <a:rPr sz="1200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zvezdici).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78611" y="4102100"/>
            <a:ext cx="4846320" cy="1083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55" dirty="0">
                <a:solidFill>
                  <a:srgbClr val="FFFFFF"/>
                </a:solidFill>
                <a:latin typeface="Calibri"/>
                <a:cs typeface="Calibri"/>
              </a:rPr>
              <a:t>Nagrade</a:t>
            </a:r>
            <a:r>
              <a:rPr sz="12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6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120" dirty="0">
                <a:solidFill>
                  <a:srgbClr val="FFFFFF"/>
                </a:solidFill>
                <a:latin typeface="Calibri"/>
                <a:cs typeface="Calibri"/>
              </a:rPr>
              <a:t>priznanja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5000"/>
              </a:lnSpc>
              <a:spcBef>
                <a:spcPts val="840"/>
              </a:spcBef>
            </a:pPr>
            <a:r>
              <a:rPr sz="1200" spc="17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svake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dve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podeljene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75" dirty="0">
                <a:solidFill>
                  <a:srgbClr val="FFFFFF"/>
                </a:solidFill>
                <a:latin typeface="Calibri"/>
                <a:cs typeface="Calibri"/>
              </a:rPr>
              <a:t>ideje,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polaznik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FFFF"/>
                </a:solidFill>
                <a:latin typeface="Calibri"/>
                <a:cs typeface="Calibri"/>
              </a:rPr>
              <a:t>dobija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novi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FFFF"/>
                </a:solidFill>
                <a:latin typeface="Calibri"/>
                <a:cs typeface="Calibri"/>
              </a:rPr>
              <a:t>bedž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0" dirty="0">
                <a:solidFill>
                  <a:srgbClr val="FFFFFF"/>
                </a:solidFill>
                <a:latin typeface="Calibri"/>
                <a:cs typeface="Calibri"/>
              </a:rPr>
              <a:t>(u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toku) </a:t>
            </a:r>
            <a:r>
              <a:rPr sz="1200" spc="80" dirty="0">
                <a:solidFill>
                  <a:srgbClr val="FFFFFF"/>
                </a:solidFill>
                <a:latin typeface="Calibri"/>
                <a:cs typeface="Calibri"/>
              </a:rPr>
              <a:t>koji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prepoznaje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njihove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FFFF"/>
                </a:solidFill>
                <a:latin typeface="Calibri"/>
                <a:cs typeface="Calibri"/>
              </a:rPr>
              <a:t>veštine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5" dirty="0">
                <a:solidFill>
                  <a:srgbClr val="FFFFFF"/>
                </a:solidFill>
                <a:latin typeface="Calibri"/>
                <a:cs typeface="Calibri"/>
              </a:rPr>
              <a:t>građanskog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FFFF"/>
                </a:solidFill>
                <a:latin typeface="Calibri"/>
                <a:cs typeface="Calibri"/>
              </a:rPr>
              <a:t>učešća</a:t>
            </a:r>
            <a:r>
              <a:rPr sz="12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50" dirty="0">
                <a:solidFill>
                  <a:srgbClr val="FFFFFF"/>
                </a:solidFill>
                <a:latin typeface="Calibri"/>
                <a:cs typeface="Calibri"/>
              </a:rPr>
              <a:t>i </a:t>
            </a:r>
            <a:r>
              <a:rPr sz="1200" spc="120" dirty="0">
                <a:solidFill>
                  <a:srgbClr val="FFFFFF"/>
                </a:solidFill>
                <a:latin typeface="Calibri"/>
                <a:cs typeface="Calibri"/>
              </a:rPr>
              <a:t>posvećenost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FFFF"/>
                </a:solidFill>
                <a:latin typeface="Calibri"/>
                <a:cs typeface="Calibri"/>
              </a:rPr>
              <a:t>zajednici.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FFFF"/>
                </a:solidFill>
                <a:latin typeface="Calibri"/>
                <a:cs typeface="Calibri"/>
              </a:rPr>
              <a:t>Osvojeni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bedževi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FFFF"/>
                </a:solidFill>
                <a:latin typeface="Calibri"/>
                <a:cs typeface="Calibri"/>
              </a:rPr>
              <a:t>će</a:t>
            </a:r>
            <a:r>
              <a:rPr sz="120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biti</a:t>
            </a:r>
            <a:r>
              <a:rPr sz="12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evolucija </a:t>
            </a:r>
            <a:r>
              <a:rPr sz="1200" spc="125" dirty="0">
                <a:solidFill>
                  <a:srgbClr val="FFFFFF"/>
                </a:solidFill>
                <a:latin typeface="Calibri"/>
                <a:cs typeface="Calibri"/>
              </a:rPr>
              <a:t>prethodnog.</a:t>
            </a:r>
            <a:r>
              <a:rPr sz="1200" spc="90" dirty="0">
                <a:solidFill>
                  <a:srgbClr val="FFFFFF"/>
                </a:solidFill>
                <a:latin typeface="Calibri"/>
                <a:cs typeface="Calibri"/>
              </a:rPr>
              <a:t> Primer: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881376" y="1069340"/>
            <a:ext cx="4870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180" dirty="0">
                <a:solidFill>
                  <a:srgbClr val="FF636C"/>
                </a:solidFill>
                <a:latin typeface="Calibri"/>
                <a:cs typeface="Calibri"/>
              </a:rPr>
              <a:t>IDEJE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912584" y="4339996"/>
            <a:ext cx="4686935" cy="56197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 algn="just">
              <a:lnSpc>
                <a:spcPts val="1390"/>
              </a:lnSpc>
              <a:spcBef>
                <a:spcPts val="185"/>
              </a:spcBef>
            </a:pPr>
            <a:r>
              <a:rPr sz="1200" spc="114" dirty="0">
                <a:solidFill>
                  <a:srgbClr val="FF636C"/>
                </a:solidFill>
                <a:latin typeface="Calibri"/>
                <a:cs typeface="Calibri"/>
              </a:rPr>
              <a:t>Ovi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25" dirty="0">
                <a:solidFill>
                  <a:srgbClr val="FF636C"/>
                </a:solidFill>
                <a:latin typeface="Calibri"/>
                <a:cs typeface="Calibri"/>
              </a:rPr>
              <a:t>bedževi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50" dirty="0">
                <a:solidFill>
                  <a:srgbClr val="FF636C"/>
                </a:solidFill>
                <a:latin typeface="Calibri"/>
                <a:cs typeface="Calibri"/>
              </a:rPr>
              <a:t>ne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60" dirty="0">
                <a:solidFill>
                  <a:srgbClr val="FF636C"/>
                </a:solidFill>
                <a:latin typeface="Calibri"/>
                <a:cs typeface="Calibri"/>
              </a:rPr>
              <a:t>samo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55" dirty="0">
                <a:solidFill>
                  <a:srgbClr val="FF636C"/>
                </a:solidFill>
                <a:latin typeface="Calibri"/>
                <a:cs typeface="Calibri"/>
              </a:rPr>
              <a:t>da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636C"/>
                </a:solidFill>
                <a:latin typeface="Calibri"/>
                <a:cs typeface="Calibri"/>
              </a:rPr>
              <a:t>prepoznaju</a:t>
            </a:r>
            <a:r>
              <a:rPr sz="1200" spc="32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F636C"/>
                </a:solidFill>
                <a:latin typeface="Calibri"/>
                <a:cs typeface="Calibri"/>
              </a:rPr>
              <a:t>postignuća</a:t>
            </a:r>
            <a:r>
              <a:rPr sz="1200" spc="3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95" dirty="0">
                <a:solidFill>
                  <a:srgbClr val="FF636C"/>
                </a:solidFill>
                <a:latin typeface="Calibri"/>
                <a:cs typeface="Calibri"/>
              </a:rPr>
              <a:t>polaznika, </a:t>
            </a:r>
            <a:r>
              <a:rPr sz="1200" spc="120" dirty="0">
                <a:solidFill>
                  <a:srgbClr val="FF636C"/>
                </a:solidFill>
                <a:latin typeface="Calibri"/>
                <a:cs typeface="Calibri"/>
              </a:rPr>
              <a:t>već</a:t>
            </a:r>
            <a:r>
              <a:rPr sz="1200" spc="1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200" spc="1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30" dirty="0">
                <a:solidFill>
                  <a:srgbClr val="FF636C"/>
                </a:solidFill>
                <a:latin typeface="Calibri"/>
                <a:cs typeface="Calibri"/>
              </a:rPr>
              <a:t>podstiču</a:t>
            </a:r>
            <a:r>
              <a:rPr sz="1200" spc="1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14" dirty="0">
                <a:solidFill>
                  <a:srgbClr val="FF636C"/>
                </a:solidFill>
                <a:latin typeface="Calibri"/>
                <a:cs typeface="Calibri"/>
              </a:rPr>
              <a:t>specifična</a:t>
            </a:r>
            <a:r>
              <a:rPr sz="1200" spc="1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05" dirty="0">
                <a:solidFill>
                  <a:srgbClr val="FF636C"/>
                </a:solidFill>
                <a:latin typeface="Calibri"/>
                <a:cs typeface="Calibri"/>
              </a:rPr>
              <a:t>željena</a:t>
            </a:r>
            <a:r>
              <a:rPr sz="1200" spc="1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636C"/>
                </a:solidFill>
                <a:latin typeface="Calibri"/>
                <a:cs typeface="Calibri"/>
              </a:rPr>
              <a:t>ponašanja,</a:t>
            </a:r>
            <a:r>
              <a:rPr sz="1200" spc="1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90" dirty="0">
                <a:solidFill>
                  <a:srgbClr val="FF636C"/>
                </a:solidFill>
                <a:latin typeface="Calibri"/>
                <a:cs typeface="Calibri"/>
              </a:rPr>
              <a:t>stvarajući</a:t>
            </a:r>
            <a:r>
              <a:rPr sz="1200" spc="1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636C"/>
                </a:solidFill>
                <a:latin typeface="Calibri"/>
                <a:cs typeface="Calibri"/>
              </a:rPr>
              <a:t>sistem </a:t>
            </a:r>
            <a:r>
              <a:rPr sz="1200" spc="120" dirty="0">
                <a:solidFill>
                  <a:srgbClr val="FF636C"/>
                </a:solidFill>
                <a:latin typeface="Calibri"/>
                <a:cs typeface="Calibri"/>
              </a:rPr>
              <a:t>nagrađivanja</a:t>
            </a:r>
            <a:r>
              <a:rPr sz="12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636C"/>
                </a:solidFill>
                <a:latin typeface="Calibri"/>
                <a:cs typeface="Calibri"/>
              </a:rPr>
              <a:t>koji</a:t>
            </a:r>
            <a:r>
              <a:rPr sz="12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636C"/>
                </a:solidFill>
                <a:latin typeface="Calibri"/>
                <a:cs typeface="Calibri"/>
              </a:rPr>
              <a:t>odražava</a:t>
            </a:r>
            <a:r>
              <a:rPr sz="12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10" dirty="0">
                <a:solidFill>
                  <a:srgbClr val="FF636C"/>
                </a:solidFill>
                <a:latin typeface="Calibri"/>
                <a:cs typeface="Calibri"/>
              </a:rPr>
              <a:t>vrednosti</a:t>
            </a:r>
            <a:r>
              <a:rPr sz="12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120" dirty="0">
                <a:solidFill>
                  <a:srgbClr val="FF636C"/>
                </a:solidFill>
                <a:latin typeface="Calibri"/>
                <a:cs typeface="Calibri"/>
              </a:rPr>
              <a:t>MAAT</a:t>
            </a:r>
            <a:r>
              <a:rPr sz="12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200" spc="80" dirty="0">
                <a:solidFill>
                  <a:srgbClr val="FF636C"/>
                </a:solidFill>
                <a:latin typeface="Calibri"/>
                <a:cs typeface="Calibri"/>
              </a:rPr>
              <a:t>projekta.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463041" y="2657347"/>
            <a:ext cx="3224530" cy="679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100"/>
              </a:spcBef>
              <a:tabLst>
                <a:tab pos="1117600" algn="l"/>
                <a:tab pos="2008505" algn="l"/>
                <a:tab pos="2869565" algn="l"/>
              </a:tabLst>
            </a:pPr>
            <a:r>
              <a:rPr sz="1200" b="1" spc="155" dirty="0">
                <a:solidFill>
                  <a:srgbClr val="FF636C"/>
                </a:solidFill>
                <a:latin typeface="Calibri"/>
                <a:cs typeface="Calibri"/>
              </a:rPr>
              <a:t>4</a:t>
            </a:r>
            <a:r>
              <a:rPr sz="1200" b="1" dirty="0">
                <a:solidFill>
                  <a:srgbClr val="FF636C"/>
                </a:solidFill>
                <a:latin typeface="Calibri"/>
                <a:cs typeface="Calibri"/>
              </a:rPr>
              <a:t>	</a:t>
            </a:r>
            <a:r>
              <a:rPr sz="1200" b="1" spc="95" dirty="0">
                <a:solidFill>
                  <a:srgbClr val="FF636C"/>
                </a:solidFill>
                <a:latin typeface="Calibri"/>
                <a:cs typeface="Calibri"/>
              </a:rPr>
              <a:t>6</a:t>
            </a:r>
            <a:r>
              <a:rPr sz="1200" b="1" dirty="0">
                <a:solidFill>
                  <a:srgbClr val="FF636C"/>
                </a:solidFill>
                <a:latin typeface="Calibri"/>
                <a:cs typeface="Calibri"/>
              </a:rPr>
              <a:t>	</a:t>
            </a:r>
            <a:r>
              <a:rPr sz="1200" b="1" spc="125" dirty="0">
                <a:solidFill>
                  <a:srgbClr val="FF636C"/>
                </a:solidFill>
                <a:latin typeface="Calibri"/>
                <a:cs typeface="Calibri"/>
              </a:rPr>
              <a:t>8</a:t>
            </a:r>
            <a:r>
              <a:rPr sz="1200" b="1" dirty="0">
                <a:solidFill>
                  <a:srgbClr val="FF636C"/>
                </a:solidFill>
                <a:latin typeface="Calibri"/>
                <a:cs typeface="Calibri"/>
              </a:rPr>
              <a:t>	</a:t>
            </a:r>
            <a:r>
              <a:rPr sz="1200" b="1" spc="-25" dirty="0">
                <a:solidFill>
                  <a:srgbClr val="FF636C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  <a:p>
            <a:pPr marL="462915" marR="5080" indent="-450850">
              <a:lnSpc>
                <a:spcPct val="100000"/>
              </a:lnSpc>
              <a:spcBef>
                <a:spcPts val="1310"/>
              </a:spcBef>
            </a:pPr>
            <a:r>
              <a:rPr sz="1000" spc="114" dirty="0">
                <a:solidFill>
                  <a:srgbClr val="FF636C"/>
                </a:solidFill>
                <a:latin typeface="Calibri"/>
                <a:cs typeface="Calibri"/>
              </a:rPr>
              <a:t>Pregled</a:t>
            </a:r>
            <a:r>
              <a:rPr sz="10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636C"/>
                </a:solidFill>
                <a:latin typeface="Calibri"/>
                <a:cs typeface="Calibri"/>
              </a:rPr>
              <a:t>frekvencije</a:t>
            </a:r>
            <a:r>
              <a:rPr sz="10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636C"/>
                </a:solidFill>
                <a:latin typeface="Calibri"/>
                <a:cs typeface="Calibri"/>
              </a:rPr>
              <a:t>evolucije</a:t>
            </a:r>
            <a:r>
              <a:rPr sz="10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110" dirty="0">
                <a:solidFill>
                  <a:srgbClr val="FF636C"/>
                </a:solidFill>
                <a:latin typeface="Calibri"/>
                <a:cs typeface="Calibri"/>
              </a:rPr>
              <a:t>bedževa</a:t>
            </a:r>
            <a:r>
              <a:rPr sz="10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145" dirty="0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sz="10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120" dirty="0">
                <a:solidFill>
                  <a:srgbClr val="FF636C"/>
                </a:solidFill>
                <a:latin typeface="Calibri"/>
                <a:cs typeface="Calibri"/>
              </a:rPr>
              <a:t>odnosu</a:t>
            </a:r>
            <a:r>
              <a:rPr sz="10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105" dirty="0">
                <a:solidFill>
                  <a:srgbClr val="FF636C"/>
                </a:solidFill>
                <a:latin typeface="Calibri"/>
                <a:cs typeface="Calibri"/>
              </a:rPr>
              <a:t>na </a:t>
            </a:r>
            <a:r>
              <a:rPr sz="1000" spc="135" dirty="0">
                <a:solidFill>
                  <a:srgbClr val="FF636C"/>
                </a:solidFill>
                <a:latin typeface="Calibri"/>
                <a:cs typeface="Calibri"/>
              </a:rPr>
              <a:t>ukupan</a:t>
            </a:r>
            <a:r>
              <a:rPr sz="10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80" dirty="0">
                <a:solidFill>
                  <a:srgbClr val="FF636C"/>
                </a:solidFill>
                <a:latin typeface="Calibri"/>
                <a:cs typeface="Calibri"/>
              </a:rPr>
              <a:t>broj</a:t>
            </a:r>
            <a:r>
              <a:rPr sz="10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000" spc="90" dirty="0">
                <a:solidFill>
                  <a:srgbClr val="FF636C"/>
                </a:solidFill>
                <a:latin typeface="Calibri"/>
                <a:cs typeface="Calibri"/>
              </a:rPr>
              <a:t>predstavljenih</a:t>
            </a:r>
            <a:r>
              <a:rPr sz="1000" spc="60" dirty="0">
                <a:solidFill>
                  <a:srgbClr val="FF636C"/>
                </a:solidFill>
                <a:latin typeface="Calibri"/>
                <a:cs typeface="Calibri"/>
              </a:rPr>
              <a:t> situacija.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96000" cy="6858000"/>
            </a:xfrm>
            <a:custGeom>
              <a:avLst/>
              <a:gdLst/>
              <a:ahLst/>
              <a:cxnLst/>
              <a:rect l="l" t="t" r="r" b="b"/>
              <a:pathLst>
                <a:path w="6096000" h="6858000">
                  <a:moveTo>
                    <a:pt x="6096000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6096000" y="6857999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447722" y="2064004"/>
            <a:ext cx="3950335" cy="1741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7285">
              <a:lnSpc>
                <a:spcPct val="100000"/>
              </a:lnSpc>
              <a:spcBef>
                <a:spcPts val="100"/>
              </a:spcBef>
            </a:pPr>
            <a:r>
              <a:rPr sz="2800" b="1" spc="295" dirty="0">
                <a:solidFill>
                  <a:srgbClr val="FFFFFF"/>
                </a:solidFill>
                <a:latin typeface="Calibri"/>
                <a:cs typeface="Calibri"/>
              </a:rPr>
              <a:t>Spoljni</a:t>
            </a:r>
            <a:r>
              <a:rPr sz="2800" b="1" spc="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335" dirty="0">
                <a:solidFill>
                  <a:srgbClr val="FFFFFF"/>
                </a:solidFill>
                <a:latin typeface="Calibri"/>
                <a:cs typeface="Calibri"/>
              </a:rPr>
              <a:t>forum</a:t>
            </a:r>
            <a:endParaRPr sz="2800">
              <a:latin typeface="Calibri"/>
              <a:cs typeface="Calibri"/>
            </a:endParaRPr>
          </a:p>
          <a:p>
            <a:pPr marL="390525" marR="5080" indent="-378460" algn="r">
              <a:lnSpc>
                <a:spcPts val="1900"/>
              </a:lnSpc>
              <a:spcBef>
                <a:spcPts val="2615"/>
              </a:spcBef>
            </a:pPr>
            <a:r>
              <a:rPr sz="1600" spc="-35" dirty="0">
                <a:solidFill>
                  <a:srgbClr val="FFFFFF"/>
                </a:solidFill>
                <a:latin typeface="Century Gothic"/>
                <a:cs typeface="Century Gothic"/>
              </a:rPr>
              <a:t>Ovaj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80" dirty="0">
                <a:solidFill>
                  <a:srgbClr val="FFFFFF"/>
                </a:solidFill>
                <a:latin typeface="Century Gothic"/>
                <a:cs typeface="Century Gothic"/>
              </a:rPr>
              <a:t>forum</a:t>
            </a:r>
            <a:r>
              <a:rPr sz="1600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ć</a:t>
            </a:r>
            <a:r>
              <a:rPr sz="1600" spc="65" dirty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70" dirty="0">
                <a:solidFill>
                  <a:srgbClr val="FFFFFF"/>
                </a:solidFill>
                <a:latin typeface="Century Gothic"/>
                <a:cs typeface="Century Gothic"/>
              </a:rPr>
              <a:t>biti</a:t>
            </a:r>
            <a:r>
              <a:rPr sz="1600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45" dirty="0">
                <a:solidFill>
                  <a:srgbClr val="FFFFFF"/>
                </a:solidFill>
                <a:latin typeface="Century Gothic"/>
                <a:cs typeface="Century Gothic"/>
              </a:rPr>
              <a:t>eksterno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entury Gothic"/>
                <a:cs typeface="Century Gothic"/>
              </a:rPr>
              <a:t>povezan 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sa 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Gejmifikovanim</a:t>
            </a:r>
            <a:r>
              <a:rPr sz="1600" spc="1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Century Gothic"/>
                <a:cs typeface="Century Gothic"/>
              </a:rPr>
              <a:t>iskustvom</a:t>
            </a:r>
            <a:r>
              <a:rPr sz="1600" spc="1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č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enja</a:t>
            </a:r>
            <a:r>
              <a:rPr sz="1600" spc="1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50" dirty="0">
                <a:solidFill>
                  <a:srgbClr val="FFFFFF"/>
                </a:solidFill>
                <a:latin typeface="Century Gothic"/>
                <a:cs typeface="Century Gothic"/>
              </a:rPr>
              <a:t>i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izabran</a:t>
            </a:r>
            <a:r>
              <a:rPr sz="1600" spc="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od</a:t>
            </a:r>
            <a:r>
              <a:rPr sz="1600" spc="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strane</a:t>
            </a:r>
            <a:r>
              <a:rPr sz="1600" spc="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organizacije</a:t>
            </a:r>
            <a:r>
              <a:rPr sz="1600" spc="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entury Gothic"/>
                <a:cs typeface="Century Gothic"/>
              </a:rPr>
              <a:t>koja </a:t>
            </a:r>
            <a:r>
              <a:rPr sz="1600" spc="-30" dirty="0">
                <a:solidFill>
                  <a:srgbClr val="FFFFFF"/>
                </a:solidFill>
                <a:latin typeface="Century Gothic"/>
                <a:cs typeface="Century Gothic"/>
              </a:rPr>
              <a:t>namerava</a:t>
            </a:r>
            <a:r>
              <a:rPr sz="16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90" dirty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sprovede</a:t>
            </a:r>
            <a:r>
              <a:rPr sz="1600" spc="-40" dirty="0">
                <a:solidFill>
                  <a:srgbClr val="FFFFFF"/>
                </a:solidFill>
                <a:latin typeface="Century Gothic"/>
                <a:cs typeface="Century Gothic"/>
              </a:rPr>
              <a:t> ovaj</a:t>
            </a:r>
            <a:r>
              <a:rPr sz="16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75" dirty="0">
                <a:solidFill>
                  <a:srgbClr val="FFFFFF"/>
                </a:solidFill>
                <a:latin typeface="Century Gothic"/>
                <a:cs typeface="Century Gothic"/>
              </a:rPr>
              <a:t>kurs.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64767" y="4016959"/>
            <a:ext cx="4232910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826135" marR="5080" indent="-814069">
              <a:lnSpc>
                <a:spcPts val="1900"/>
              </a:lnSpc>
              <a:spcBef>
                <a:spcPts val="180"/>
              </a:spcBef>
            </a:pP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Cilj</a:t>
            </a:r>
            <a:r>
              <a:rPr sz="1600" spc="1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foruma</a:t>
            </a:r>
            <a:r>
              <a:rPr sz="16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16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deljenje</a:t>
            </a:r>
            <a:r>
              <a:rPr sz="1600" spc="1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100" dirty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sz="16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diskutovanje</a:t>
            </a:r>
            <a:r>
              <a:rPr sz="16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entury Gothic"/>
                <a:cs typeface="Century Gothic"/>
              </a:rPr>
              <a:t>ideja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za</a:t>
            </a:r>
            <a:r>
              <a:rPr sz="16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svaki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od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55" dirty="0">
                <a:solidFill>
                  <a:srgbClr val="FFFFFF"/>
                </a:solidFill>
                <a:latin typeface="Century Gothic"/>
                <a:cs typeface="Century Gothic"/>
              </a:rPr>
              <a:t>pomenutih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entury Gothic"/>
                <a:cs typeface="Century Gothic"/>
              </a:rPr>
              <a:t>problema.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84619" y="4739335"/>
            <a:ext cx="4113529" cy="5105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075690" marR="5080" indent="-1063625">
              <a:lnSpc>
                <a:spcPts val="1900"/>
              </a:lnSpc>
              <a:spcBef>
                <a:spcPts val="180"/>
              </a:spcBef>
            </a:pPr>
            <a:r>
              <a:rPr sz="1600" spc="140" dirty="0">
                <a:solidFill>
                  <a:srgbClr val="FFFFFF"/>
                </a:solidFill>
                <a:latin typeface="Century Gothic"/>
                <a:cs typeface="Century Gothic"/>
              </a:rPr>
              <a:t>Link</a:t>
            </a:r>
            <a:r>
              <a:rPr sz="16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ovom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Century Gothic"/>
                <a:cs typeface="Century Gothic"/>
              </a:rPr>
              <a:t>spoljnom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80" dirty="0">
                <a:solidFill>
                  <a:srgbClr val="FFFFFF"/>
                </a:solidFill>
                <a:latin typeface="Century Gothic"/>
                <a:cs typeface="Century Gothic"/>
              </a:rPr>
              <a:t>forumu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treba</a:t>
            </a:r>
            <a:r>
              <a:rPr sz="1600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Century Gothic"/>
                <a:cs typeface="Century Gothic"/>
              </a:rPr>
              <a:t>da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podeli</a:t>
            </a:r>
            <a:r>
              <a:rPr sz="16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50" dirty="0">
                <a:solidFill>
                  <a:srgbClr val="FFFFFF"/>
                </a:solidFill>
                <a:latin typeface="Century Gothic"/>
                <a:cs typeface="Century Gothic"/>
              </a:rPr>
              <a:t>trener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Gothic"/>
                <a:cs typeface="Century Gothic"/>
              </a:rPr>
              <a:t>prvog</a:t>
            </a:r>
            <a:r>
              <a:rPr sz="16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Century Gothic"/>
                <a:cs typeface="Century Gothic"/>
              </a:rPr>
              <a:t>dana</a:t>
            </a:r>
            <a:r>
              <a:rPr sz="16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entury Gothic"/>
                <a:cs typeface="Century Gothic"/>
              </a:rPr>
              <a:t>igre.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676413" y="2046033"/>
            <a:ext cx="22796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315" dirty="0">
                <a:solidFill>
                  <a:srgbClr val="176F78"/>
                </a:solidFill>
              </a:rPr>
              <a:t>Neki</a:t>
            </a:r>
            <a:r>
              <a:rPr sz="2800" spc="135" dirty="0">
                <a:solidFill>
                  <a:srgbClr val="176F78"/>
                </a:solidFill>
              </a:rPr>
              <a:t> </a:t>
            </a:r>
            <a:r>
              <a:rPr sz="2800" spc="260" dirty="0">
                <a:solidFill>
                  <a:srgbClr val="176F78"/>
                </a:solidFill>
              </a:rPr>
              <a:t>zahtevi</a:t>
            </a:r>
            <a:endParaRPr sz="2800"/>
          </a:p>
        </p:txBody>
      </p:sp>
      <p:sp>
        <p:nvSpPr>
          <p:cNvPr id="9" name="object 9"/>
          <p:cNvSpPr txBox="1"/>
          <p:nvPr/>
        </p:nvSpPr>
        <p:spPr>
          <a:xfrm>
            <a:off x="7506639" y="2825191"/>
            <a:ext cx="2760345" cy="52260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3800"/>
              </a:lnSpc>
              <a:spcBef>
                <a:spcPts val="25"/>
              </a:spcBef>
            </a:pPr>
            <a:r>
              <a:rPr sz="1600" spc="155" dirty="0">
                <a:solidFill>
                  <a:srgbClr val="176F78"/>
                </a:solidFill>
                <a:latin typeface="Calibri"/>
                <a:cs typeface="Calibri"/>
              </a:rPr>
              <a:t>Svaki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60" dirty="0">
                <a:solidFill>
                  <a:srgbClr val="176F78"/>
                </a:solidFill>
                <a:latin typeface="Calibri"/>
                <a:cs typeface="Calibri"/>
              </a:rPr>
              <a:t>igrač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05" dirty="0">
                <a:solidFill>
                  <a:srgbClr val="176F78"/>
                </a:solidFill>
                <a:latin typeface="Calibri"/>
                <a:cs typeface="Calibri"/>
              </a:rPr>
              <a:t>je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176F78"/>
                </a:solidFill>
                <a:latin typeface="Calibri"/>
                <a:cs typeface="Calibri"/>
              </a:rPr>
              <a:t>odgovoran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176F78"/>
                </a:solidFill>
                <a:latin typeface="Calibri"/>
                <a:cs typeface="Calibri"/>
              </a:rPr>
              <a:t>za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oživljavanje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176F78"/>
                </a:solidFill>
                <a:latin typeface="Calibri"/>
                <a:cs typeface="Calibri"/>
              </a:rPr>
              <a:t>svojih</a:t>
            </a:r>
            <a:r>
              <a:rPr sz="1600" spc="8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90" dirty="0">
                <a:solidFill>
                  <a:srgbClr val="176F78"/>
                </a:solidFill>
                <a:latin typeface="Calibri"/>
                <a:cs typeface="Calibri"/>
              </a:rPr>
              <a:t>ideja;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506639" y="3584143"/>
            <a:ext cx="3140075" cy="1534160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3699"/>
              </a:lnSpc>
              <a:spcBef>
                <a:spcPts val="25"/>
              </a:spcBef>
            </a:pPr>
            <a:r>
              <a:rPr sz="1600" spc="150" dirty="0">
                <a:solidFill>
                  <a:srgbClr val="176F78"/>
                </a:solidFill>
                <a:latin typeface="Calibri"/>
                <a:cs typeface="Calibri"/>
              </a:rPr>
              <a:t>Deljenje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176F78"/>
                </a:solidFill>
                <a:latin typeface="Calibri"/>
                <a:cs typeface="Calibri"/>
              </a:rPr>
              <a:t>diskutovanje</a:t>
            </a:r>
            <a:r>
              <a:rPr sz="1600" spc="8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14" dirty="0">
                <a:solidFill>
                  <a:srgbClr val="176F78"/>
                </a:solidFill>
                <a:latin typeface="Calibri"/>
                <a:cs typeface="Calibri"/>
              </a:rPr>
              <a:t>ideja</a:t>
            </a:r>
            <a:r>
              <a:rPr sz="1600" spc="50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204" dirty="0">
                <a:solidFill>
                  <a:srgbClr val="176F78"/>
                </a:solidFill>
                <a:latin typeface="Calibri"/>
                <a:cs typeface="Calibri"/>
              </a:rPr>
              <a:t>na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90" dirty="0">
                <a:solidFill>
                  <a:srgbClr val="176F78"/>
                </a:solidFill>
                <a:latin typeface="Calibri"/>
                <a:cs typeface="Calibri"/>
              </a:rPr>
              <a:t>forumu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nije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176F78"/>
                </a:solidFill>
                <a:latin typeface="Calibri"/>
                <a:cs typeface="Calibri"/>
              </a:rPr>
              <a:t>obavezno,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ali</a:t>
            </a:r>
            <a:r>
              <a:rPr sz="1600" spc="50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55" dirty="0">
                <a:solidFill>
                  <a:srgbClr val="176F78"/>
                </a:solidFill>
                <a:latin typeface="Calibri"/>
                <a:cs typeface="Calibri"/>
              </a:rPr>
              <a:t>se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176F78"/>
                </a:solidFill>
                <a:latin typeface="Calibri"/>
                <a:cs typeface="Calibri"/>
              </a:rPr>
              <a:t>treba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176F78"/>
                </a:solidFill>
                <a:latin typeface="Calibri"/>
                <a:cs typeface="Calibri"/>
              </a:rPr>
              <a:t>podsticati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176F78"/>
                </a:solidFill>
                <a:latin typeface="Calibri"/>
                <a:cs typeface="Calibri"/>
              </a:rPr>
              <a:t>kako</a:t>
            </a:r>
            <a:r>
              <a:rPr sz="16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bi </a:t>
            </a:r>
            <a:r>
              <a:rPr sz="1600" spc="165" dirty="0">
                <a:solidFill>
                  <a:srgbClr val="176F78"/>
                </a:solidFill>
                <a:latin typeface="Calibri"/>
                <a:cs typeface="Calibri"/>
              </a:rPr>
              <a:t>polaznik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što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više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radio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176F78"/>
                </a:solidFill>
                <a:latin typeface="Calibri"/>
                <a:cs typeface="Calibri"/>
              </a:rPr>
              <a:t>na </a:t>
            </a:r>
            <a:r>
              <a:rPr sz="1600" spc="150" dirty="0">
                <a:solidFill>
                  <a:srgbClr val="176F78"/>
                </a:solidFill>
                <a:latin typeface="Calibri"/>
                <a:cs typeface="Calibri"/>
              </a:rPr>
              <a:t>svojim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176F78"/>
                </a:solidFill>
                <a:latin typeface="Calibri"/>
                <a:cs typeface="Calibri"/>
              </a:rPr>
              <a:t>idejama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176F78"/>
                </a:solidFill>
                <a:latin typeface="Calibri"/>
                <a:cs typeface="Calibri"/>
              </a:rPr>
              <a:t>pre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225" dirty="0">
                <a:solidFill>
                  <a:srgbClr val="176F78"/>
                </a:solidFill>
                <a:latin typeface="Calibri"/>
                <a:cs typeface="Calibri"/>
              </a:rPr>
              <a:t>nego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što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76F78"/>
                </a:solidFill>
                <a:latin typeface="Calibri"/>
                <a:cs typeface="Calibri"/>
              </a:rPr>
              <a:t>ih </a:t>
            </a:r>
            <a:r>
              <a:rPr sz="1600" spc="130" dirty="0">
                <a:solidFill>
                  <a:srgbClr val="176F78"/>
                </a:solidFill>
                <a:latin typeface="Calibri"/>
                <a:cs typeface="Calibri"/>
              </a:rPr>
              <a:t>objavi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229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176F78"/>
                </a:solidFill>
                <a:latin typeface="Calibri"/>
                <a:cs typeface="Calibri"/>
              </a:rPr>
              <a:t>igri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176F78"/>
                </a:solidFill>
                <a:latin typeface="Calibri"/>
                <a:cs typeface="Calibri"/>
              </a:rPr>
              <a:t>(Izložba</a:t>
            </a:r>
            <a:r>
              <a:rPr sz="1600" spc="7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80" dirty="0">
                <a:solidFill>
                  <a:srgbClr val="176F78"/>
                </a:solidFill>
                <a:latin typeface="Calibri"/>
                <a:cs typeface="Calibri"/>
              </a:rPr>
              <a:t>ideja);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506639" y="5355031"/>
            <a:ext cx="3049905" cy="52260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>
              <a:lnSpc>
                <a:spcPct val="103699"/>
              </a:lnSpc>
              <a:spcBef>
                <a:spcPts val="25"/>
              </a:spcBef>
            </a:pPr>
            <a:r>
              <a:rPr sz="1600" spc="135" dirty="0">
                <a:solidFill>
                  <a:srgbClr val="176F78"/>
                </a:solidFill>
                <a:latin typeface="Calibri"/>
                <a:cs typeface="Calibri"/>
              </a:rPr>
              <a:t>Trener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176F78"/>
                </a:solidFill>
                <a:latin typeface="Calibri"/>
                <a:cs typeface="Calibri"/>
              </a:rPr>
              <a:t>treba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204" dirty="0">
                <a:solidFill>
                  <a:srgbClr val="176F78"/>
                </a:solidFill>
                <a:latin typeface="Calibri"/>
                <a:cs typeface="Calibri"/>
              </a:rPr>
              <a:t>da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55" dirty="0">
                <a:solidFill>
                  <a:srgbClr val="176F78"/>
                </a:solidFill>
                <a:latin typeface="Calibri"/>
                <a:cs typeface="Calibri"/>
              </a:rPr>
              <a:t>pruži</a:t>
            </a:r>
            <a:r>
              <a:rPr sz="16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75" dirty="0">
                <a:solidFill>
                  <a:srgbClr val="176F78"/>
                </a:solidFill>
                <a:latin typeface="Calibri"/>
                <a:cs typeface="Calibri"/>
              </a:rPr>
              <a:t>podršku </a:t>
            </a:r>
            <a:r>
              <a:rPr sz="1600" spc="204" dirty="0">
                <a:solidFill>
                  <a:srgbClr val="176F78"/>
                </a:solidFill>
                <a:latin typeface="Calibri"/>
                <a:cs typeface="Calibri"/>
              </a:rPr>
              <a:t>na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200" dirty="0">
                <a:solidFill>
                  <a:srgbClr val="176F78"/>
                </a:solidFill>
                <a:latin typeface="Calibri"/>
                <a:cs typeface="Calibri"/>
              </a:rPr>
              <a:t>ovom</a:t>
            </a:r>
            <a:r>
              <a:rPr sz="16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176F78"/>
                </a:solidFill>
                <a:latin typeface="Calibri"/>
                <a:cs typeface="Calibri"/>
              </a:rPr>
              <a:t>forumu.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38344" y="786383"/>
            <a:ext cx="2115311" cy="181965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58575" y="286003"/>
            <a:ext cx="19589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spc="225" dirty="0">
                <a:latin typeface="Calibri"/>
                <a:cs typeface="Calibri"/>
              </a:rPr>
              <a:t>Dobrodošli</a:t>
            </a:r>
            <a:r>
              <a:rPr sz="2400" b="0" spc="114" dirty="0">
                <a:latin typeface="Calibri"/>
                <a:cs typeface="Calibri"/>
              </a:rPr>
              <a:t> </a:t>
            </a:r>
            <a:r>
              <a:rPr sz="2400" b="0" spc="290" dirty="0">
                <a:latin typeface="Calibri"/>
                <a:cs typeface="Calibri"/>
              </a:rPr>
              <a:t>u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52750">
              <a:lnSpc>
                <a:spcPct val="100000"/>
              </a:lnSpc>
              <a:spcBef>
                <a:spcPts val="100"/>
              </a:spcBef>
            </a:pPr>
            <a:r>
              <a:rPr sz="2000" spc="245" dirty="0">
                <a:solidFill>
                  <a:srgbClr val="FFFFFF"/>
                </a:solidFill>
              </a:rPr>
              <a:t>Backoffice</a:t>
            </a:r>
            <a:endParaRPr sz="2000"/>
          </a:p>
        </p:txBody>
      </p:sp>
      <p:sp>
        <p:nvSpPr>
          <p:cNvPr id="4" name="object 4"/>
          <p:cNvSpPr txBox="1"/>
          <p:nvPr/>
        </p:nvSpPr>
        <p:spPr>
          <a:xfrm>
            <a:off x="4901691" y="3305047"/>
            <a:ext cx="2350135" cy="5314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7100"/>
              </a:lnSpc>
              <a:spcBef>
                <a:spcPts val="95"/>
              </a:spcBef>
              <a:tabLst>
                <a:tab pos="1083945" algn="l"/>
              </a:tabLst>
            </a:pPr>
            <a:r>
              <a:rPr sz="1550" b="0" spc="50" dirty="0">
                <a:solidFill>
                  <a:srgbClr val="FFFFFF"/>
                </a:solidFill>
                <a:latin typeface="Montserrat Thin"/>
                <a:cs typeface="Montserrat Thin"/>
              </a:rPr>
              <a:t>Tehnička</a:t>
            </a:r>
            <a:r>
              <a:rPr sz="1550" b="0" dirty="0">
                <a:solidFill>
                  <a:srgbClr val="FFFFFF"/>
                </a:solidFill>
                <a:latin typeface="Montserrat Thin"/>
                <a:cs typeface="Montserrat Thin"/>
              </a:rPr>
              <a:t>	</a:t>
            </a:r>
            <a:r>
              <a:rPr sz="1550" b="0" spc="60" dirty="0">
                <a:solidFill>
                  <a:srgbClr val="FFFFFF"/>
                </a:solidFill>
                <a:latin typeface="Montserrat Thin"/>
                <a:cs typeface="Montserrat Thin"/>
              </a:rPr>
              <a:t>specifikacija </a:t>
            </a:r>
            <a:r>
              <a:rPr sz="1550" b="0" dirty="0">
                <a:solidFill>
                  <a:srgbClr val="FFFFFF"/>
                </a:solidFill>
                <a:latin typeface="Montserrat Thin"/>
                <a:cs typeface="Montserrat Thin"/>
              </a:rPr>
              <a:t>biće</a:t>
            </a:r>
            <a:r>
              <a:rPr sz="1550" b="0" spc="50" dirty="0">
                <a:solidFill>
                  <a:srgbClr val="FFFFFF"/>
                </a:solidFill>
                <a:latin typeface="Montserrat Thin"/>
                <a:cs typeface="Montserrat Thin"/>
              </a:rPr>
              <a:t> </a:t>
            </a:r>
            <a:r>
              <a:rPr sz="1550" b="0" dirty="0">
                <a:solidFill>
                  <a:srgbClr val="FFFFFF"/>
                </a:solidFill>
                <a:latin typeface="Montserrat Thin"/>
                <a:cs typeface="Montserrat Thin"/>
              </a:rPr>
              <a:t>dovršena</a:t>
            </a:r>
            <a:r>
              <a:rPr sz="1550" b="0" spc="55" dirty="0">
                <a:solidFill>
                  <a:srgbClr val="FFFFFF"/>
                </a:solidFill>
                <a:latin typeface="Montserrat Thin"/>
                <a:cs typeface="Montserrat Thin"/>
              </a:rPr>
              <a:t> </a:t>
            </a:r>
            <a:r>
              <a:rPr sz="1550" b="0" spc="-10" dirty="0">
                <a:solidFill>
                  <a:srgbClr val="FFFFFF"/>
                </a:solidFill>
                <a:latin typeface="Montserrat Thin"/>
                <a:cs typeface="Montserrat Thin"/>
              </a:rPr>
              <a:t>kasnije.</a:t>
            </a:r>
            <a:endParaRPr sz="1550">
              <a:latin typeface="Montserrat Thin"/>
              <a:cs typeface="Montserrat Thi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1017269">
              <a:lnSpc>
                <a:spcPct val="100000"/>
              </a:lnSpc>
              <a:spcBef>
                <a:spcPts val="100"/>
              </a:spcBef>
            </a:pPr>
            <a:r>
              <a:rPr spc="500" dirty="0"/>
              <a:t>SESIJE</a:t>
            </a:r>
            <a:r>
              <a:rPr spc="190" dirty="0"/>
              <a:t> </a:t>
            </a:r>
            <a:r>
              <a:rPr spc="405" dirty="0"/>
              <a:t>UŽIVO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9442"/>
            <a:ext cx="291465" cy="4634230"/>
          </a:xfrm>
          <a:custGeom>
            <a:avLst/>
            <a:gdLst/>
            <a:ahLst/>
            <a:cxnLst/>
            <a:rect l="l" t="t" r="r" b="b"/>
            <a:pathLst>
              <a:path w="291465" h="4634230">
                <a:moveTo>
                  <a:pt x="291101" y="0"/>
                </a:moveTo>
                <a:lnTo>
                  <a:pt x="0" y="0"/>
                </a:lnTo>
                <a:lnTo>
                  <a:pt x="0" y="4633766"/>
                </a:lnTo>
                <a:lnTo>
                  <a:pt x="291101" y="4633766"/>
                </a:lnTo>
                <a:lnTo>
                  <a:pt x="2911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1240" y="0"/>
            <a:ext cx="5632704" cy="6857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45972" y="1862052"/>
            <a:ext cx="4813935" cy="2545080"/>
          </a:xfrm>
          <a:prstGeom prst="rect">
            <a:avLst/>
          </a:prstGeom>
        </p:spPr>
        <p:txBody>
          <a:bodyPr vert="horz" wrap="square" lIns="0" tIns="13525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65"/>
              </a:spcBef>
            </a:pPr>
            <a:r>
              <a:rPr sz="1600" b="1" spc="225" dirty="0">
                <a:solidFill>
                  <a:srgbClr val="FF636C"/>
                </a:solidFill>
                <a:latin typeface="Calibri"/>
                <a:cs typeface="Calibri"/>
              </a:rPr>
              <a:t>Pedagoški</a:t>
            </a:r>
            <a:r>
              <a:rPr sz="1600" b="1" spc="13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b="1" spc="204" dirty="0">
                <a:solidFill>
                  <a:srgbClr val="FF636C"/>
                </a:solidFill>
                <a:latin typeface="Calibri"/>
                <a:cs typeface="Calibri"/>
              </a:rPr>
              <a:t>koncept</a:t>
            </a:r>
            <a:endParaRPr sz="1600">
              <a:latin typeface="Calibri"/>
              <a:cs typeface="Calibri"/>
            </a:endParaRPr>
          </a:p>
          <a:p>
            <a:pPr marL="12700" marR="474345" algn="just">
              <a:lnSpc>
                <a:spcPct val="100000"/>
              </a:lnSpc>
              <a:spcBef>
                <a:spcPts val="844"/>
              </a:spcBef>
            </a:pPr>
            <a:r>
              <a:rPr sz="1400" spc="210" dirty="0">
                <a:solidFill>
                  <a:srgbClr val="FF636C"/>
                </a:solidFill>
                <a:latin typeface="Calibri"/>
                <a:cs typeface="Calibri"/>
              </a:rPr>
              <a:t>Ove</a:t>
            </a:r>
            <a:r>
              <a:rPr sz="1400" spc="23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sesije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15" dirty="0">
                <a:solidFill>
                  <a:srgbClr val="FF636C"/>
                </a:solidFill>
                <a:latin typeface="Calibri"/>
                <a:cs typeface="Calibri"/>
              </a:rPr>
              <a:t>licem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95" dirty="0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60" dirty="0">
                <a:solidFill>
                  <a:srgbClr val="FF636C"/>
                </a:solidFill>
                <a:latin typeface="Calibri"/>
                <a:cs typeface="Calibri"/>
              </a:rPr>
              <a:t>lice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95" dirty="0">
                <a:solidFill>
                  <a:srgbClr val="FF636C"/>
                </a:solidFill>
                <a:latin typeface="Calibri"/>
                <a:cs typeface="Calibri"/>
              </a:rPr>
              <a:t>će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biti</a:t>
            </a:r>
            <a:r>
              <a:rPr sz="1400" spc="24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15" dirty="0">
                <a:solidFill>
                  <a:srgbClr val="FF636C"/>
                </a:solidFill>
                <a:latin typeface="Calibri"/>
                <a:cs typeface="Calibri"/>
              </a:rPr>
              <a:t>podržane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PowerPoint</a:t>
            </a:r>
            <a:r>
              <a:rPr sz="1400" spc="17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30" dirty="0">
                <a:solidFill>
                  <a:srgbClr val="FF636C"/>
                </a:solidFill>
                <a:latin typeface="Calibri"/>
                <a:cs typeface="Calibri"/>
              </a:rPr>
              <a:t>prezentacijama,</a:t>
            </a:r>
            <a:r>
              <a:rPr sz="1400" spc="18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sa</a:t>
            </a:r>
            <a:r>
              <a:rPr sz="1400" spc="18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tehnikama</a:t>
            </a:r>
            <a:r>
              <a:rPr sz="1400" spc="18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25" dirty="0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sz="1400" spc="135" dirty="0">
                <a:solidFill>
                  <a:srgbClr val="FF636C"/>
                </a:solidFill>
                <a:latin typeface="Calibri"/>
                <a:cs typeface="Calibri"/>
              </a:rPr>
              <a:t>energizaciju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govornika.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75"/>
              </a:spcBef>
            </a:pP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180" dirty="0">
                <a:solidFill>
                  <a:srgbClr val="FF636C"/>
                </a:solidFill>
                <a:latin typeface="Calibri"/>
                <a:cs typeface="Calibri"/>
              </a:rPr>
              <a:t>Opšti</a:t>
            </a:r>
            <a:r>
              <a:rPr sz="1600" b="1" spc="11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b="1" spc="105" dirty="0">
                <a:solidFill>
                  <a:srgbClr val="FF636C"/>
                </a:solidFill>
                <a:latin typeface="Calibri"/>
                <a:cs typeface="Calibri"/>
              </a:rPr>
              <a:t>cilj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ct val="101400"/>
              </a:lnSpc>
              <a:spcBef>
                <a:spcPts val="750"/>
              </a:spcBef>
            </a:pPr>
            <a:r>
              <a:rPr sz="1400" spc="135" dirty="0">
                <a:solidFill>
                  <a:srgbClr val="FF636C"/>
                </a:solidFill>
                <a:latin typeface="Calibri"/>
                <a:cs typeface="Calibri"/>
              </a:rPr>
              <a:t>Praćenje</a:t>
            </a:r>
            <a:r>
              <a:rPr sz="1400" spc="4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učešća</a:t>
            </a:r>
            <a:r>
              <a:rPr sz="1400" spc="4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mladih</a:t>
            </a:r>
            <a:r>
              <a:rPr sz="1400" spc="4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95" dirty="0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sz="1400" spc="4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55" dirty="0">
                <a:solidFill>
                  <a:srgbClr val="FF636C"/>
                </a:solidFill>
                <a:latin typeface="Calibri"/>
                <a:cs typeface="Calibri"/>
              </a:rPr>
              <a:t>gejmifikovanom</a:t>
            </a:r>
            <a:r>
              <a:rPr sz="1400" spc="42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FF636C"/>
                </a:solidFill>
                <a:latin typeface="Calibri"/>
                <a:cs typeface="Calibri"/>
              </a:rPr>
              <a:t>iskustvu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učenja.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400" spc="105" dirty="0">
                <a:solidFill>
                  <a:srgbClr val="FF636C"/>
                </a:solidFill>
                <a:latin typeface="Calibri"/>
                <a:cs typeface="Calibri"/>
              </a:rPr>
              <a:t>Važno!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FF636C"/>
                </a:solidFill>
                <a:latin typeface="Calibri"/>
                <a:cs typeface="Calibri"/>
              </a:rPr>
              <a:t>Preporučujemo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30" dirty="0">
                <a:solidFill>
                  <a:srgbClr val="FF636C"/>
                </a:solidFill>
                <a:latin typeface="Calibri"/>
                <a:cs typeface="Calibri"/>
              </a:rPr>
              <a:t>održavanje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FF636C"/>
                </a:solidFill>
                <a:latin typeface="Calibri"/>
                <a:cs typeface="Calibri"/>
              </a:rPr>
              <a:t>ovih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FF636C"/>
                </a:solidFill>
                <a:latin typeface="Calibri"/>
                <a:cs typeface="Calibri"/>
              </a:rPr>
              <a:t>sesija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80" dirty="0">
                <a:solidFill>
                  <a:srgbClr val="FF636C"/>
                </a:solidFill>
                <a:latin typeface="Calibri"/>
                <a:cs typeface="Calibri"/>
              </a:rPr>
              <a:t>uživo.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2740025">
              <a:lnSpc>
                <a:spcPct val="100000"/>
              </a:lnSpc>
              <a:spcBef>
                <a:spcPts val="100"/>
              </a:spcBef>
            </a:pPr>
            <a:r>
              <a:rPr spc="340" dirty="0"/>
              <a:t>Sesija</a:t>
            </a:r>
            <a:r>
              <a:rPr spc="185" dirty="0"/>
              <a:t> </a:t>
            </a:r>
            <a:r>
              <a:rPr spc="-425" dirty="0"/>
              <a:t>1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658672"/>
              </p:ext>
            </p:extLst>
          </p:nvPr>
        </p:nvGraphicFramePr>
        <p:xfrm>
          <a:off x="1410774" y="425450"/>
          <a:ext cx="9356721" cy="59716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8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7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3905"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</a:t>
                      </a:r>
                      <a:r>
                        <a:rPr sz="1200" b="1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</a:t>
                      </a:r>
                      <a:r>
                        <a:rPr sz="1200" b="1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‚SESIJA</a:t>
                      </a:r>
                      <a:r>
                        <a:rPr sz="1200" b="1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Specifični</a:t>
                      </a:r>
                      <a:r>
                        <a:rPr sz="12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cilj: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Uvesti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iskustvo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učenja</a:t>
                      </a:r>
                      <a:r>
                        <a:rPr sz="12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metodologiju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igre.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Vreme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06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167640"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100" b="1" spc="11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06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82550"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100" b="1" spc="10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Sadržaji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06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99109" marR="288925">
                        <a:lnSpc>
                          <a:spcPts val="1400"/>
                        </a:lnSpc>
                        <a:spcBef>
                          <a:spcPts val="700"/>
                        </a:spcBef>
                        <a:tabLst>
                          <a:tab pos="1390650" algn="l"/>
                        </a:tabLst>
                      </a:pPr>
                      <a:r>
                        <a:rPr sz="1100" b="1" spc="20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4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 </a:t>
                      </a:r>
                      <a:r>
                        <a:rPr sz="1100" b="1" spc="20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20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100" b="1" spc="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8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1100" b="1" spc="-5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tehnike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209550" algn="ctr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Resursi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06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465"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493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Icebreaker</a:t>
                      </a:r>
                      <a:r>
                        <a:rPr sz="1100" spc="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aktivnost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600075">
                        <a:lnSpc>
                          <a:spcPts val="1200"/>
                        </a:lnSpc>
                        <a:spcBef>
                          <a:spcPts val="29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Interaktivno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participativno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50" indent="-168910">
                        <a:lnSpc>
                          <a:spcPct val="100000"/>
                        </a:lnSpc>
                        <a:spcBef>
                          <a:spcPts val="91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Ball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of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wool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1440" marR="734695" indent="-8255">
                        <a:lnSpc>
                          <a:spcPts val="1200"/>
                        </a:lnSpc>
                        <a:spcBef>
                          <a:spcPts val="420"/>
                        </a:spcBef>
                        <a:buSzPct val="90909"/>
                        <a:buFont typeface="Arial"/>
                        <a:buChar char="•"/>
                        <a:tabLst>
                          <a:tab pos="140335" algn="l"/>
                        </a:tabLst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	Šta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predstavljaju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gradovi?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334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27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63830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30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06375">
                        <a:lnSpc>
                          <a:spcPts val="12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Uvod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kursa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"Mobilizacija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mladih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inkluzivne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gradove"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 marR="334645">
                        <a:lnSpc>
                          <a:spcPts val="1200"/>
                        </a:lnSpc>
                        <a:spcBef>
                          <a:spcPts val="484"/>
                        </a:spcBef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Uticaj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gradskih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politika,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usluga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infrastrukture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svakodnevni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život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78105" marR="299720">
                        <a:lnSpc>
                          <a:spcPts val="1200"/>
                        </a:lnSpc>
                        <a:spcBef>
                          <a:spcPts val="1200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ozbiljni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društvima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ugrožavaju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ravnotežu,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pravdu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pravednost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72390" marR="313055">
                        <a:lnSpc>
                          <a:spcPts val="1200"/>
                        </a:lnSpc>
                        <a:spcBef>
                          <a:spcPts val="1200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Uloga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društva,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posebno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mladih,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odlukama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159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68580">
                        <a:lnSpc>
                          <a:spcPts val="1300"/>
                        </a:lnSpc>
                      </a:pP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Induktivna  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metoda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ispitivanja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84480">
                        <a:lnSpc>
                          <a:spcPct val="100000"/>
                        </a:lnSpc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Post-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it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beleške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84480" marR="171450">
                        <a:lnSpc>
                          <a:spcPct val="1061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učesniku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(10)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844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844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100" spc="-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15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min.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6200" marR="288290" indent="86995">
                        <a:lnSpc>
                          <a:spcPts val="12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1100" spc="-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stolica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učesniku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(10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+1)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Pedagoški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vodič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trenera)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904"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00" spc="-1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"/>
                          <a:cs typeface="Century"/>
                        </a:rPr>
                        <a:t>Pauza</a:t>
                      </a:r>
                      <a:endParaRPr sz="1100">
                        <a:latin typeface="Century"/>
                        <a:cs typeface="Century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2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25</a:t>
                      </a:r>
                      <a:r>
                        <a:rPr sz="1100" spc="-5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86385">
                        <a:lnSpc>
                          <a:spcPts val="1300"/>
                        </a:lnSpc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Prezentacija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ciljeva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strukture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kursa.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14629">
                        <a:lnSpc>
                          <a:spcPts val="1200"/>
                        </a:lnSpc>
                      </a:pP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MAAT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gejmifikovano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učenja: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1303020">
                        <a:lnSpc>
                          <a:spcPts val="1200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to?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Ciljevi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820419">
                        <a:lnSpc>
                          <a:spcPts val="1200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Uloga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polaznika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igrati?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ts val="118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Timska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posvećenost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70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28320">
                        <a:lnSpc>
                          <a:spcPts val="1200"/>
                        </a:lnSpc>
                      </a:pP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Izložbena/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demonstrativna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afirmativna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713740">
                        <a:lnSpc>
                          <a:spcPct val="106100"/>
                        </a:lnSpc>
                        <a:spcBef>
                          <a:spcPts val="290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Kompjuter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Projektor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248285" algn="just">
                        <a:lnSpc>
                          <a:spcPct val="106100"/>
                        </a:lnSpc>
                      </a:pPr>
                      <a:r>
                        <a:rPr sz="1100" spc="2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w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e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sadržaj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(maks.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slajdova)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248285" algn="just">
                        <a:lnSpc>
                          <a:spcPct val="106100"/>
                        </a:lnSpc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ekranima 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gejmifikovanog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401762" y="469900"/>
          <a:ext cx="9375775" cy="2861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3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3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92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2250">
                        <a:lnSpc>
                          <a:spcPct val="100000"/>
                        </a:lnSpc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Vreme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560705">
                        <a:lnSpc>
                          <a:spcPct val="100000"/>
                        </a:lnSpc>
                      </a:pPr>
                      <a:r>
                        <a:rPr sz="1100" b="1" spc="11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82550" algn="ctr">
                        <a:lnSpc>
                          <a:spcPct val="100000"/>
                        </a:lnSpc>
                      </a:pPr>
                      <a:r>
                        <a:rPr sz="1100" b="1" spc="10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Sadržaji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591820" marR="233679">
                        <a:lnSpc>
                          <a:spcPct val="106100"/>
                        </a:lnSpc>
                      </a:pPr>
                      <a:r>
                        <a:rPr sz="1100" b="1" spc="17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14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b="1" spc="1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7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b="1" spc="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7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100" b="1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3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spc="25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b="1" spc="-5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tehnike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209550" algn="ctr">
                        <a:lnSpc>
                          <a:spcPct val="100000"/>
                        </a:lnSpc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Resursi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3365" indent="-76200">
                        <a:lnSpc>
                          <a:spcPct val="100000"/>
                        </a:lnSpc>
                        <a:spcBef>
                          <a:spcPts val="1060"/>
                        </a:spcBef>
                        <a:buChar char="•"/>
                        <a:tabLst>
                          <a:tab pos="253365" algn="l"/>
                        </a:tabLst>
                      </a:pPr>
                      <a:r>
                        <a:rPr sz="10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Kompjuter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13462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75895">
                        <a:lnSpc>
                          <a:spcPct val="100000"/>
                        </a:lnSpc>
                      </a:pPr>
                      <a:r>
                        <a:rPr sz="1100" spc="-1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44195">
                        <a:lnSpc>
                          <a:spcPct val="106100"/>
                        </a:lnSpc>
                        <a:spcBef>
                          <a:spcPts val="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Razjašnjavanje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nedoumica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dirty="0">
                          <a:latin typeface="Century Gothic"/>
                          <a:cs typeface="Century Gothic"/>
                        </a:rPr>
                        <a:t>-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33679">
                        <a:lnSpc>
                          <a:spcPts val="1300"/>
                        </a:lnSpc>
                        <a:spcBef>
                          <a:spcPts val="5"/>
                        </a:spcBef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Demonstrativna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afirmativna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metoda: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individualni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grupni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kontakt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podrška.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8542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0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Projektor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185420" marR="269875">
                        <a:lnSpc>
                          <a:spcPct val="116700"/>
                        </a:lnSpc>
                      </a:pPr>
                      <a:r>
                        <a:rPr sz="10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PowerPoint sadržaj</a:t>
                      </a:r>
                      <a:r>
                        <a:rPr sz="10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(maks.</a:t>
                      </a:r>
                      <a:r>
                        <a:rPr sz="10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 </a:t>
                      </a:r>
                      <a:r>
                        <a:rPr sz="10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slajdova)</a:t>
                      </a:r>
                      <a:r>
                        <a:rPr sz="10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 </a:t>
                      </a:r>
                      <a:r>
                        <a:rPr sz="10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ekranima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 marR="455930" indent="168910">
                        <a:lnSpc>
                          <a:spcPts val="1200"/>
                        </a:lnSpc>
                        <a:spcBef>
                          <a:spcPts val="36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1100" spc="-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stolica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učesniku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(10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+1)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325120">
                        <a:lnSpc>
                          <a:spcPts val="1200"/>
                        </a:lnSpc>
                        <a:spcBef>
                          <a:spcPts val="1200"/>
                        </a:spcBef>
                      </a:pP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Pedagoški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vodič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trenera)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63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8542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0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gejmifikovanog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542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0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iskustva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Ukupno</a:t>
                      </a:r>
                      <a:r>
                        <a:rPr sz="12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vreme:</a:t>
                      </a:r>
                      <a:r>
                        <a:rPr sz="12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2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347834"/>
              </p:ext>
            </p:extLst>
          </p:nvPr>
        </p:nvGraphicFramePr>
        <p:xfrm>
          <a:off x="1534641" y="289789"/>
          <a:ext cx="9109710" cy="608647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981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380">
                <a:tc gridSpan="2">
                  <a:txBody>
                    <a:bodyPr/>
                    <a:lstStyle/>
                    <a:p>
                      <a:pPr marL="262890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400" spc="130" dirty="0">
                          <a:solidFill>
                            <a:srgbClr val="595959"/>
                          </a:solidFill>
                        </a:rPr>
                        <a:t>Icebreaker</a:t>
                      </a:r>
                      <a:r>
                        <a:rPr sz="14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400" spc="125" dirty="0">
                          <a:solidFill>
                            <a:srgbClr val="595959"/>
                          </a:solidFill>
                        </a:rPr>
                        <a:t>aktivnost</a:t>
                      </a:r>
                      <a:r>
                        <a:rPr sz="14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400" dirty="0">
                          <a:solidFill>
                            <a:srgbClr val="595959"/>
                          </a:solidFill>
                        </a:rPr>
                        <a:t>–</a:t>
                      </a:r>
                      <a:r>
                        <a:rPr sz="14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400" spc="90" dirty="0">
                          <a:solidFill>
                            <a:srgbClr val="595959"/>
                          </a:solidFill>
                        </a:rPr>
                        <a:t>“Ball</a:t>
                      </a:r>
                      <a:r>
                        <a:rPr sz="14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400" spc="90" dirty="0">
                          <a:solidFill>
                            <a:srgbClr val="595959"/>
                          </a:solidFill>
                        </a:rPr>
                        <a:t>of</a:t>
                      </a:r>
                      <a:r>
                        <a:rPr sz="14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400" spc="80" dirty="0">
                          <a:solidFill>
                            <a:srgbClr val="595959"/>
                          </a:solidFill>
                        </a:rPr>
                        <a:t>wool”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193675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940">
                <a:tc gridSpan="2">
                  <a:txBody>
                    <a:bodyPr/>
                    <a:lstStyle/>
                    <a:p>
                      <a:pPr marL="38100">
                        <a:lnSpc>
                          <a:spcPts val="1320"/>
                        </a:lnSpc>
                      </a:pPr>
                      <a:r>
                        <a:rPr sz="1200" b="1" spc="125" dirty="0">
                          <a:solidFill>
                            <a:srgbClr val="595959"/>
                          </a:solidFill>
                        </a:rPr>
                        <a:t>Description</a:t>
                      </a:r>
                      <a:endParaRPr sz="1200" dirty="0"/>
                    </a:p>
                    <a:p>
                      <a:pPr marL="38100" marR="318770">
                        <a:lnSpc>
                          <a:spcPts val="1300"/>
                        </a:lnSpc>
                        <a:spcBef>
                          <a:spcPts val="35"/>
                        </a:spcBef>
                      </a:pP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This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initial 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</a:rPr>
                        <a:t>dynamic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is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</a:rPr>
                        <a:t>intended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to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</a:rPr>
                        <a:t>be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120" dirty="0">
                          <a:solidFill>
                            <a:srgbClr val="595959"/>
                          </a:solidFill>
                        </a:rPr>
                        <a:t>a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</a:rPr>
                        <a:t>relaxed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</a:rPr>
                        <a:t>way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</a:rPr>
                        <a:t>of</a:t>
                      </a:r>
                      <a:r>
                        <a:rPr sz="1100" spc="-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making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</a:rPr>
                        <a:t>participants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</a:rPr>
                        <a:t>feel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</a:rPr>
                        <a:t>at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</a:rPr>
                        <a:t>ease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</a:rPr>
                        <a:t>and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start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interacting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through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the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55" dirty="0">
                          <a:solidFill>
                            <a:srgbClr val="595959"/>
                          </a:solidFill>
                        </a:rPr>
                        <a:t>exchange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 of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information,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</a:rPr>
                        <a:t>experiences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</a:rPr>
                        <a:t>and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ideas.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3810" algn="ctr">
                        <a:lnSpc>
                          <a:spcPts val="1160"/>
                        </a:lnSpc>
                      </a:pPr>
                      <a:r>
                        <a:rPr sz="1100" b="1" spc="95" dirty="0">
                          <a:solidFill>
                            <a:srgbClr val="595959"/>
                          </a:solidFill>
                        </a:rPr>
                        <a:t>Time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ts val="1160"/>
                        </a:lnSpc>
                      </a:pPr>
                      <a:r>
                        <a:rPr sz="1100" b="1" spc="110" dirty="0">
                          <a:solidFill>
                            <a:srgbClr val="595959"/>
                          </a:solidFill>
                        </a:rPr>
                        <a:t>Koraci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3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</a:rPr>
                        <a:t>min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125095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25"/>
                        </a:lnSpc>
                        <a:tabLst>
                          <a:tab pos="266700" algn="l"/>
                        </a:tabLst>
                      </a:pPr>
                      <a:r>
                        <a:rPr sz="1100" spc="-25" dirty="0">
                          <a:solidFill>
                            <a:srgbClr val="595959"/>
                          </a:solidFill>
                        </a:rPr>
                        <a:t>1.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	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Trener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će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pozvati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polaznike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formiraju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krug.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434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23825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1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2.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</a:rPr>
                        <a:t> 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Trener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započinje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dinamiku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objašnjavajući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kako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će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odvijati.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89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/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endParaRPr sz="1100"/>
                    </a:p>
                    <a:p>
                      <a:pPr marL="31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20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6065" indent="-227965">
                        <a:lnSpc>
                          <a:spcPts val="1185"/>
                        </a:lnSpc>
                        <a:buAutoNum type="arabicPeriod" startAt="3"/>
                        <a:tabLst>
                          <a:tab pos="266065" algn="l"/>
                        </a:tabLst>
                      </a:pP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Postoji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klupko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vune.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Ko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</a:rPr>
                        <a:t>god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klupko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rukama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treba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predstavi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(ime,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lokacija)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odgovori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pitanje.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</a:rPr>
                        <a:t>Da</a:t>
                      </a:r>
                      <a:endParaRPr sz="1100" dirty="0"/>
                    </a:p>
                    <a:p>
                      <a:pPr marL="38100" marR="292100">
                        <a:lnSpc>
                          <a:spcPts val="1390"/>
                        </a:lnSpc>
                        <a:spcBef>
                          <a:spcPts val="40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bi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to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uradili,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moraju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nasumično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izvući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karticu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pitanjem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koje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odražava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njihovo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iskustvo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ili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mišljenje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njihovom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gradu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-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primeri: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šta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nije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redu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vašim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gradom?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Koja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najsmešnija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stvar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koja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</a:rPr>
                        <a:t>vam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dogodila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vašem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gradu?*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itd.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Trener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takođe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treba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učestvuje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ovoj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dinamici.</a:t>
                      </a:r>
                      <a:endParaRPr sz="1100" dirty="0"/>
                    </a:p>
                    <a:p>
                      <a:pPr marL="38100" marR="166370" lvl="1" indent="168910">
                        <a:lnSpc>
                          <a:spcPts val="1300"/>
                        </a:lnSpc>
                        <a:spcBef>
                          <a:spcPts val="725"/>
                        </a:spcBef>
                        <a:buFont typeface="Arial"/>
                        <a:buChar char="•"/>
                        <a:tabLst>
                          <a:tab pos="207010" algn="l"/>
                        </a:tabLst>
                      </a:pP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Kada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polaznik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završi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ovo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kratko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predstavljanje,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treba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preda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klupko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vune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</a:rPr>
                        <a:t>drugom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polazniku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nasumično,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zadržavajući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konac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svojoj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ruci.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Dinamika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bi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trebalo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nastavi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ovako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dok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poslednji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učesnik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završi,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formirajući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mrežu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od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vune.</a:t>
                      </a:r>
                      <a:endParaRPr sz="1100" dirty="0"/>
                    </a:p>
                    <a:p>
                      <a:pPr marL="55435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100" spc="150" dirty="0">
                          <a:solidFill>
                            <a:srgbClr val="595959"/>
                          </a:solidFill>
                        </a:rPr>
                        <a:t>Dokument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„BallofWool_Questions”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možete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pronaći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fascikli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sesije,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odštampati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iseći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kartice.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/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50"/>
                        </a:spcBef>
                      </a:pPr>
                      <a:endParaRPr sz="1100"/>
                    </a:p>
                    <a:p>
                      <a:pPr marL="31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175"/>
                        </a:lnSpc>
                      </a:pP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4.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</a:rPr>
                        <a:t> 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Nakon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što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su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svi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polaznici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predstavili,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trener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treba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ponovo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primi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klupko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vune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završi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dinamiku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sa</a:t>
                      </a:r>
                      <a:endParaRPr sz="1100" dirty="0"/>
                    </a:p>
                    <a:p>
                      <a:pPr marL="38100">
                        <a:lnSpc>
                          <a:spcPts val="1295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„naučenom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lekcijom”,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naime:</a:t>
                      </a:r>
                      <a:endParaRPr sz="1100" dirty="0"/>
                    </a:p>
                    <a:p>
                      <a:pPr marL="38100" marR="560070">
                        <a:lnSpc>
                          <a:spcPts val="1300"/>
                        </a:lnSpc>
                        <a:spcBef>
                          <a:spcPts val="45"/>
                        </a:spcBef>
                      </a:pP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„Žice”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simbolizuju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infrastrukturu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(putevi,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mreže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javnog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prevoza,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vodovodni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sistemi,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električna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energija)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grada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 kvalitet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ovih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žica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ima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uticaj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povezanost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vitalnost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grada.</a:t>
                      </a:r>
                      <a:endParaRPr sz="1100" dirty="0"/>
                    </a:p>
                    <a:p>
                      <a:pPr marL="38100">
                        <a:lnSpc>
                          <a:spcPts val="1240"/>
                        </a:lnSpc>
                      </a:pPr>
                      <a:r>
                        <a:rPr sz="1100" spc="17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bi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ostali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povezani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vitalni,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građani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moraju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podržavati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infrastrukturu,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bi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to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učinili,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moraju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istrajati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</a:rPr>
                        <a:t>i</a:t>
                      </a:r>
                      <a:endParaRPr sz="1100" dirty="0"/>
                    </a:p>
                    <a:p>
                      <a:pPr marL="38100">
                        <a:lnSpc>
                          <a:spcPts val="1295"/>
                        </a:lnSpc>
                      </a:pP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učestvovati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odlukama.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Ako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neko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ispusti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konac,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grad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„pada”.</a:t>
                      </a:r>
                      <a:endParaRPr sz="1100" dirty="0"/>
                    </a:p>
                    <a:p>
                      <a:pPr marL="38100" marR="930910">
                        <a:lnSpc>
                          <a:spcPts val="1300"/>
                        </a:lnSpc>
                        <a:spcBef>
                          <a:spcPts val="50"/>
                        </a:spcBef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Čvorovi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</a:rPr>
                        <a:t>mogu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označavati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probleme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grada,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</a:rPr>
                        <a:t>koji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</a:rPr>
                        <a:t>ga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slabe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štete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društvu.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</a:rPr>
                        <a:t>Samo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građani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</a:rPr>
                        <a:t>mogu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ispraviti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ove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probleme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još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jednom,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potrebna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akcija.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38100" algn="ctr">
                        <a:lnSpc>
                          <a:spcPts val="122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2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01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5.</a:t>
                      </a:r>
                      <a:r>
                        <a:rPr sz="1100" spc="250" dirty="0">
                          <a:solidFill>
                            <a:srgbClr val="595959"/>
                          </a:solidFill>
                        </a:rPr>
                        <a:t> 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</a:rPr>
                        <a:t>kraju,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pažljivo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treba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postave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mrežu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</a:rPr>
                        <a:t>od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vune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</a:rPr>
                        <a:t>pod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svako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</a:rPr>
                        <a:t>sedne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stolicu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</a:rPr>
                        <a:t>oko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</a:rPr>
                        <a:t>mreže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(u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obliku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slova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</a:rPr>
                        <a:t>„U”),</a:t>
                      </a:r>
                      <a:endParaRPr sz="1100" dirty="0"/>
                    </a:p>
                    <a:p>
                      <a:pPr marL="38100" marR="466090">
                        <a:lnSpc>
                          <a:spcPts val="1200"/>
                        </a:lnSpc>
                        <a:spcBef>
                          <a:spcPts val="8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držeći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projektor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vidljivim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</a:rPr>
                        <a:t>svima,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</a:rPr>
                        <a:t>kako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</a:rPr>
                        <a:t>bi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nastavili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</a:rPr>
                        <a:t>sesiju.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</a:rPr>
                        <a:t>sledećoj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</a:rPr>
                        <a:t>stranici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pogledajte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</a:rPr>
                        <a:t>nacrt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</a:rPr>
                        <a:t>fizičke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</a:rPr>
                        <a:t>organizacije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</a:rPr>
                        <a:t>prostorije/aktivnosti.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3018590" y="4150540"/>
            <a:ext cx="6718300" cy="12700"/>
          </a:xfrm>
          <a:custGeom>
            <a:avLst/>
            <a:gdLst/>
            <a:ahLst/>
            <a:cxnLst/>
            <a:rect l="l" t="t" r="r" b="b"/>
            <a:pathLst>
              <a:path w="6718300" h="12700">
                <a:moveTo>
                  <a:pt x="6718300" y="0"/>
                </a:moveTo>
                <a:lnTo>
                  <a:pt x="0" y="0"/>
                </a:lnTo>
                <a:lnTo>
                  <a:pt x="0" y="12699"/>
                </a:lnTo>
                <a:lnTo>
                  <a:pt x="6718300" y="12699"/>
                </a:lnTo>
                <a:lnTo>
                  <a:pt x="671830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57458"/>
            <a:ext cx="12192000" cy="6605001"/>
            <a:chOff x="0" y="157458"/>
            <a:chExt cx="12192000" cy="6605001"/>
          </a:xfrm>
        </p:grpSpPr>
        <p:sp>
          <p:nvSpPr>
            <p:cNvPr id="3" name="object 3"/>
            <p:cNvSpPr/>
            <p:nvPr/>
          </p:nvSpPr>
          <p:spPr>
            <a:xfrm>
              <a:off x="1709860" y="470244"/>
              <a:ext cx="8794750" cy="6292215"/>
            </a:xfrm>
            <a:custGeom>
              <a:avLst/>
              <a:gdLst/>
              <a:ahLst/>
              <a:cxnLst/>
              <a:rect l="l" t="t" r="r" b="b"/>
              <a:pathLst>
                <a:path w="8794750" h="6292215">
                  <a:moveTo>
                    <a:pt x="8475990" y="2178"/>
                  </a:moveTo>
                  <a:lnTo>
                    <a:pt x="8493494" y="46880"/>
                  </a:lnTo>
                  <a:lnTo>
                    <a:pt x="8510487" y="91672"/>
                  </a:lnTo>
                  <a:lnTo>
                    <a:pt x="8526970" y="136554"/>
                  </a:lnTo>
                  <a:lnTo>
                    <a:pt x="8542946" y="181520"/>
                  </a:lnTo>
                  <a:lnTo>
                    <a:pt x="8558415" y="226568"/>
                  </a:lnTo>
                  <a:lnTo>
                    <a:pt x="8573380" y="271694"/>
                  </a:lnTo>
                  <a:lnTo>
                    <a:pt x="8587840" y="316894"/>
                  </a:lnTo>
                  <a:lnTo>
                    <a:pt x="8601799" y="362166"/>
                  </a:lnTo>
                  <a:lnTo>
                    <a:pt x="8615256" y="407507"/>
                  </a:lnTo>
                  <a:lnTo>
                    <a:pt x="8628214" y="452911"/>
                  </a:lnTo>
                  <a:lnTo>
                    <a:pt x="8640674" y="498377"/>
                  </a:lnTo>
                  <a:lnTo>
                    <a:pt x="8652637" y="543901"/>
                  </a:lnTo>
                  <a:lnTo>
                    <a:pt x="8664105" y="589479"/>
                  </a:lnTo>
                  <a:lnTo>
                    <a:pt x="8675080" y="635107"/>
                  </a:lnTo>
                  <a:lnTo>
                    <a:pt x="8685561" y="680784"/>
                  </a:lnTo>
                  <a:lnTo>
                    <a:pt x="8695552" y="726505"/>
                  </a:lnTo>
                  <a:lnTo>
                    <a:pt x="8705053" y="772266"/>
                  </a:lnTo>
                  <a:lnTo>
                    <a:pt x="8714066" y="818065"/>
                  </a:lnTo>
                  <a:lnTo>
                    <a:pt x="8722592" y="863897"/>
                  </a:lnTo>
                  <a:lnTo>
                    <a:pt x="8730633" y="909761"/>
                  </a:lnTo>
                  <a:lnTo>
                    <a:pt x="8738189" y="955651"/>
                  </a:lnTo>
                  <a:lnTo>
                    <a:pt x="8745263" y="1001565"/>
                  </a:lnTo>
                  <a:lnTo>
                    <a:pt x="8751856" y="1047500"/>
                  </a:lnTo>
                  <a:lnTo>
                    <a:pt x="8757969" y="1093451"/>
                  </a:lnTo>
                  <a:lnTo>
                    <a:pt x="8763603" y="1139416"/>
                  </a:lnTo>
                  <a:lnTo>
                    <a:pt x="8768760" y="1185392"/>
                  </a:lnTo>
                  <a:lnTo>
                    <a:pt x="8773442" y="1231374"/>
                  </a:lnTo>
                  <a:lnTo>
                    <a:pt x="8777650" y="1277359"/>
                  </a:lnTo>
                  <a:lnTo>
                    <a:pt x="8781384" y="1323344"/>
                  </a:lnTo>
                  <a:lnTo>
                    <a:pt x="8784648" y="1369326"/>
                  </a:lnTo>
                  <a:lnTo>
                    <a:pt x="8787441" y="1415301"/>
                  </a:lnTo>
                  <a:lnTo>
                    <a:pt x="8789766" y="1461266"/>
                  </a:lnTo>
                  <a:lnTo>
                    <a:pt x="8791623" y="1507217"/>
                  </a:lnTo>
                  <a:lnTo>
                    <a:pt x="8793015" y="1553151"/>
                  </a:lnTo>
                  <a:lnTo>
                    <a:pt x="8793942" y="1599065"/>
                  </a:lnTo>
                  <a:lnTo>
                    <a:pt x="8794407" y="1644954"/>
                  </a:lnTo>
                  <a:lnTo>
                    <a:pt x="8794409" y="1690817"/>
                  </a:lnTo>
                  <a:lnTo>
                    <a:pt x="8793952" y="1736649"/>
                  </a:lnTo>
                  <a:lnTo>
                    <a:pt x="8793036" y="1782446"/>
                  </a:lnTo>
                  <a:lnTo>
                    <a:pt x="8791662" y="1828207"/>
                  </a:lnTo>
                  <a:lnTo>
                    <a:pt x="8789832" y="1873926"/>
                  </a:lnTo>
                  <a:lnTo>
                    <a:pt x="8787548" y="1919601"/>
                  </a:lnTo>
                  <a:lnTo>
                    <a:pt x="8784811" y="1965229"/>
                  </a:lnTo>
                  <a:lnTo>
                    <a:pt x="8781621" y="2010805"/>
                  </a:lnTo>
                  <a:lnTo>
                    <a:pt x="8777982" y="2056327"/>
                  </a:lnTo>
                  <a:lnTo>
                    <a:pt x="8773893" y="2101791"/>
                  </a:lnTo>
                  <a:lnTo>
                    <a:pt x="8769357" y="2147194"/>
                  </a:lnTo>
                  <a:lnTo>
                    <a:pt x="8764375" y="2192533"/>
                  </a:lnTo>
                  <a:lnTo>
                    <a:pt x="8758948" y="2237803"/>
                  </a:lnTo>
                  <a:lnTo>
                    <a:pt x="8753077" y="2283001"/>
                  </a:lnTo>
                  <a:lnTo>
                    <a:pt x="8746765" y="2328125"/>
                  </a:lnTo>
                  <a:lnTo>
                    <a:pt x="8740012" y="2373171"/>
                  </a:lnTo>
                  <a:lnTo>
                    <a:pt x="8732820" y="2418135"/>
                  </a:lnTo>
                  <a:lnTo>
                    <a:pt x="8725190" y="2463014"/>
                  </a:lnTo>
                  <a:lnTo>
                    <a:pt x="8717124" y="2507804"/>
                  </a:lnTo>
                  <a:lnTo>
                    <a:pt x="8708622" y="2552502"/>
                  </a:lnTo>
                  <a:lnTo>
                    <a:pt x="8699688" y="2597106"/>
                  </a:lnTo>
                  <a:lnTo>
                    <a:pt x="8690321" y="2641610"/>
                  </a:lnTo>
                  <a:lnTo>
                    <a:pt x="8680523" y="2686013"/>
                  </a:lnTo>
                  <a:lnTo>
                    <a:pt x="8670296" y="2730310"/>
                  </a:lnTo>
                  <a:lnTo>
                    <a:pt x="8659641" y="2774498"/>
                  </a:lnTo>
                  <a:lnTo>
                    <a:pt x="8648560" y="2818574"/>
                  </a:lnTo>
                  <a:lnTo>
                    <a:pt x="8637053" y="2862534"/>
                  </a:lnTo>
                  <a:lnTo>
                    <a:pt x="8625123" y="2906375"/>
                  </a:lnTo>
                  <a:lnTo>
                    <a:pt x="8612770" y="2950094"/>
                  </a:lnTo>
                  <a:lnTo>
                    <a:pt x="8599996" y="2993686"/>
                  </a:lnTo>
                  <a:lnTo>
                    <a:pt x="8586803" y="3037150"/>
                  </a:lnTo>
                  <a:lnTo>
                    <a:pt x="8573192" y="3080481"/>
                  </a:lnTo>
                  <a:lnTo>
                    <a:pt x="8559164" y="3123675"/>
                  </a:lnTo>
                  <a:lnTo>
                    <a:pt x="8544721" y="3166731"/>
                  </a:lnTo>
                  <a:lnTo>
                    <a:pt x="8529863" y="3209643"/>
                  </a:lnTo>
                  <a:lnTo>
                    <a:pt x="8514594" y="3252409"/>
                  </a:lnTo>
                  <a:lnTo>
                    <a:pt x="8498913" y="3295025"/>
                  </a:lnTo>
                  <a:lnTo>
                    <a:pt x="8482822" y="3337489"/>
                  </a:lnTo>
                  <a:lnTo>
                    <a:pt x="8466323" y="3379795"/>
                  </a:lnTo>
                  <a:lnTo>
                    <a:pt x="8449418" y="3421942"/>
                  </a:lnTo>
                  <a:lnTo>
                    <a:pt x="8432106" y="3463926"/>
                  </a:lnTo>
                  <a:lnTo>
                    <a:pt x="8414391" y="3505743"/>
                  </a:lnTo>
                  <a:lnTo>
                    <a:pt x="8396273" y="3547390"/>
                  </a:lnTo>
                  <a:lnTo>
                    <a:pt x="8377753" y="3588863"/>
                  </a:lnTo>
                  <a:lnTo>
                    <a:pt x="8358834" y="3630160"/>
                  </a:lnTo>
                  <a:lnTo>
                    <a:pt x="8339516" y="3671276"/>
                  </a:lnTo>
                  <a:lnTo>
                    <a:pt x="8319801" y="3712208"/>
                  </a:lnTo>
                  <a:lnTo>
                    <a:pt x="8299691" y="3752954"/>
                  </a:lnTo>
                  <a:lnTo>
                    <a:pt x="8279186" y="3793509"/>
                  </a:lnTo>
                  <a:lnTo>
                    <a:pt x="8258288" y="3833870"/>
                  </a:lnTo>
                  <a:lnTo>
                    <a:pt x="8236999" y="3874033"/>
                  </a:lnTo>
                  <a:lnTo>
                    <a:pt x="8215320" y="3913996"/>
                  </a:lnTo>
                  <a:lnTo>
                    <a:pt x="8193252" y="3953755"/>
                  </a:lnTo>
                  <a:lnTo>
                    <a:pt x="8170796" y="3993307"/>
                  </a:lnTo>
                  <a:lnTo>
                    <a:pt x="8147955" y="4032647"/>
                  </a:lnTo>
                  <a:lnTo>
                    <a:pt x="8124730" y="4071774"/>
                  </a:lnTo>
                  <a:lnTo>
                    <a:pt x="8101121" y="4110682"/>
                  </a:lnTo>
                  <a:lnTo>
                    <a:pt x="8077131" y="4149370"/>
                  </a:lnTo>
                  <a:lnTo>
                    <a:pt x="8052760" y="4187832"/>
                  </a:lnTo>
                  <a:lnTo>
                    <a:pt x="8028011" y="4226068"/>
                  </a:lnTo>
                  <a:lnTo>
                    <a:pt x="8002884" y="4264071"/>
                  </a:lnTo>
                  <a:lnTo>
                    <a:pt x="7977381" y="4301840"/>
                  </a:lnTo>
                  <a:lnTo>
                    <a:pt x="7951503" y="4339371"/>
                  </a:lnTo>
                  <a:lnTo>
                    <a:pt x="7925252" y="4376661"/>
                  </a:lnTo>
                  <a:lnTo>
                    <a:pt x="7898629" y="4413705"/>
                  </a:lnTo>
                  <a:lnTo>
                    <a:pt x="7871636" y="4450501"/>
                  </a:lnTo>
                  <a:lnTo>
                    <a:pt x="7844274" y="4487046"/>
                  </a:lnTo>
                  <a:lnTo>
                    <a:pt x="7816544" y="4523335"/>
                  </a:lnTo>
                  <a:lnTo>
                    <a:pt x="7788448" y="4559366"/>
                  </a:lnTo>
                  <a:lnTo>
                    <a:pt x="7759987" y="4595135"/>
                  </a:lnTo>
                  <a:lnTo>
                    <a:pt x="7731163" y="4630639"/>
                  </a:lnTo>
                  <a:lnTo>
                    <a:pt x="7701976" y="4665874"/>
                  </a:lnTo>
                  <a:lnTo>
                    <a:pt x="7672429" y="4700836"/>
                  </a:lnTo>
                  <a:lnTo>
                    <a:pt x="7642523" y="4735524"/>
                  </a:lnTo>
                  <a:lnTo>
                    <a:pt x="7612259" y="4769932"/>
                  </a:lnTo>
                  <a:lnTo>
                    <a:pt x="7581638" y="4804058"/>
                  </a:lnTo>
                  <a:lnTo>
                    <a:pt x="7550662" y="4837898"/>
                  </a:lnTo>
                  <a:lnTo>
                    <a:pt x="7519333" y="4871450"/>
                  </a:lnTo>
                  <a:lnTo>
                    <a:pt x="7487652" y="4904708"/>
                  </a:lnTo>
                  <a:lnTo>
                    <a:pt x="7455620" y="4937671"/>
                  </a:lnTo>
                  <a:lnTo>
                    <a:pt x="7423238" y="4970335"/>
                  </a:lnTo>
                  <a:lnTo>
                    <a:pt x="7390508" y="5002695"/>
                  </a:lnTo>
                  <a:lnTo>
                    <a:pt x="7357432" y="5034750"/>
                  </a:lnTo>
                  <a:lnTo>
                    <a:pt x="7324011" y="5066495"/>
                  </a:lnTo>
                  <a:lnTo>
                    <a:pt x="7290245" y="5097927"/>
                  </a:lnTo>
                  <a:lnTo>
                    <a:pt x="7256138" y="5129043"/>
                  </a:lnTo>
                  <a:lnTo>
                    <a:pt x="7221689" y="5159839"/>
                  </a:lnTo>
                  <a:lnTo>
                    <a:pt x="7186901" y="5190312"/>
                  </a:lnTo>
                  <a:lnTo>
                    <a:pt x="7151774" y="5220459"/>
                  </a:lnTo>
                  <a:lnTo>
                    <a:pt x="7116311" y="5250276"/>
                  </a:lnTo>
                  <a:lnTo>
                    <a:pt x="7080512" y="5279759"/>
                  </a:lnTo>
                  <a:lnTo>
                    <a:pt x="7044379" y="5308905"/>
                  </a:lnTo>
                  <a:lnTo>
                    <a:pt x="7007914" y="5337712"/>
                  </a:lnTo>
                  <a:lnTo>
                    <a:pt x="6971118" y="5366174"/>
                  </a:lnTo>
                  <a:lnTo>
                    <a:pt x="6933992" y="5394290"/>
                  </a:lnTo>
                  <a:lnTo>
                    <a:pt x="6896537" y="5422056"/>
                  </a:lnTo>
                  <a:lnTo>
                    <a:pt x="6858755" y="5449468"/>
                  </a:lnTo>
                  <a:lnTo>
                    <a:pt x="6820648" y="5476523"/>
                  </a:lnTo>
                  <a:lnTo>
                    <a:pt x="6782217" y="5503217"/>
                  </a:lnTo>
                  <a:lnTo>
                    <a:pt x="6743463" y="5529547"/>
                  </a:lnTo>
                  <a:lnTo>
                    <a:pt x="6704387" y="5555510"/>
                  </a:lnTo>
                  <a:lnTo>
                    <a:pt x="6664992" y="5581102"/>
                  </a:lnTo>
                  <a:lnTo>
                    <a:pt x="6625278" y="5606320"/>
                  </a:lnTo>
                  <a:lnTo>
                    <a:pt x="6585247" y="5631161"/>
                  </a:lnTo>
                  <a:lnTo>
                    <a:pt x="6544900" y="5655620"/>
                  </a:lnTo>
                  <a:lnTo>
                    <a:pt x="6504239" y="5679695"/>
                  </a:lnTo>
                  <a:lnTo>
                    <a:pt x="6463264" y="5703383"/>
                  </a:lnTo>
                  <a:lnTo>
                    <a:pt x="6421979" y="5726679"/>
                  </a:lnTo>
                  <a:lnTo>
                    <a:pt x="6380383" y="5749581"/>
                  </a:lnTo>
                  <a:lnTo>
                    <a:pt x="6338478" y="5772085"/>
                  </a:lnTo>
                  <a:lnTo>
                    <a:pt x="6296266" y="5794187"/>
                  </a:lnTo>
                  <a:lnTo>
                    <a:pt x="6253748" y="5815885"/>
                  </a:lnTo>
                  <a:lnTo>
                    <a:pt x="6210926" y="5837175"/>
                  </a:lnTo>
                  <a:lnTo>
                    <a:pt x="6167800" y="5858053"/>
                  </a:lnTo>
                  <a:lnTo>
                    <a:pt x="6124373" y="5878516"/>
                  </a:lnTo>
                  <a:lnTo>
                    <a:pt x="6080645" y="5898561"/>
                  </a:lnTo>
                  <a:lnTo>
                    <a:pt x="6036618" y="5918184"/>
                  </a:lnTo>
                  <a:lnTo>
                    <a:pt x="5991817" y="5937584"/>
                  </a:lnTo>
                  <a:lnTo>
                    <a:pt x="5946939" y="5956451"/>
                  </a:lnTo>
                  <a:lnTo>
                    <a:pt x="5901987" y="5974786"/>
                  </a:lnTo>
                  <a:lnTo>
                    <a:pt x="5856964" y="5992590"/>
                  </a:lnTo>
                  <a:lnTo>
                    <a:pt x="5811874" y="6009864"/>
                  </a:lnTo>
                  <a:lnTo>
                    <a:pt x="5766719" y="6026610"/>
                  </a:lnTo>
                  <a:lnTo>
                    <a:pt x="5721505" y="6042829"/>
                  </a:lnTo>
                  <a:lnTo>
                    <a:pt x="5676233" y="6058523"/>
                  </a:lnTo>
                  <a:lnTo>
                    <a:pt x="5630908" y="6073693"/>
                  </a:lnTo>
                  <a:lnTo>
                    <a:pt x="5585533" y="6088340"/>
                  </a:lnTo>
                  <a:lnTo>
                    <a:pt x="5540110" y="6102466"/>
                  </a:lnTo>
                  <a:lnTo>
                    <a:pt x="5494645" y="6116073"/>
                  </a:lnTo>
                  <a:lnTo>
                    <a:pt x="5449139" y="6129161"/>
                  </a:lnTo>
                  <a:lnTo>
                    <a:pt x="5403597" y="6141731"/>
                  </a:lnTo>
                  <a:lnTo>
                    <a:pt x="5358022" y="6153787"/>
                  </a:lnTo>
                  <a:lnTo>
                    <a:pt x="5312418" y="6165328"/>
                  </a:lnTo>
                  <a:lnTo>
                    <a:pt x="5266787" y="6176356"/>
                  </a:lnTo>
                  <a:lnTo>
                    <a:pt x="5221133" y="6186873"/>
                  </a:lnTo>
                  <a:lnTo>
                    <a:pt x="5175460" y="6196879"/>
                  </a:lnTo>
                  <a:lnTo>
                    <a:pt x="5129771" y="6206377"/>
                  </a:lnTo>
                  <a:lnTo>
                    <a:pt x="5084069" y="6215368"/>
                  </a:lnTo>
                  <a:lnTo>
                    <a:pt x="5038358" y="6223853"/>
                  </a:lnTo>
                  <a:lnTo>
                    <a:pt x="4992642" y="6231834"/>
                  </a:lnTo>
                  <a:lnTo>
                    <a:pt x="4946923" y="6239311"/>
                  </a:lnTo>
                  <a:lnTo>
                    <a:pt x="4901205" y="6246287"/>
                  </a:lnTo>
                  <a:lnTo>
                    <a:pt x="4855492" y="6252762"/>
                  </a:lnTo>
                  <a:lnTo>
                    <a:pt x="4809787" y="6258739"/>
                  </a:lnTo>
                  <a:lnTo>
                    <a:pt x="4764093" y="6264218"/>
                  </a:lnTo>
                  <a:lnTo>
                    <a:pt x="4718414" y="6269201"/>
                  </a:lnTo>
                  <a:lnTo>
                    <a:pt x="4672754" y="6273689"/>
                  </a:lnTo>
                  <a:lnTo>
                    <a:pt x="4627114" y="6277684"/>
                  </a:lnTo>
                  <a:lnTo>
                    <a:pt x="4581500" y="6281187"/>
                  </a:lnTo>
                  <a:lnTo>
                    <a:pt x="4535915" y="6284199"/>
                  </a:lnTo>
                  <a:lnTo>
                    <a:pt x="4490361" y="6286723"/>
                  </a:lnTo>
                  <a:lnTo>
                    <a:pt x="4444843" y="6288758"/>
                  </a:lnTo>
                  <a:lnTo>
                    <a:pt x="4399363" y="6290307"/>
                  </a:lnTo>
                  <a:lnTo>
                    <a:pt x="4353926" y="6291372"/>
                  </a:lnTo>
                  <a:lnTo>
                    <a:pt x="4308534" y="6291952"/>
                  </a:lnTo>
                  <a:lnTo>
                    <a:pt x="4263191" y="6292051"/>
                  </a:lnTo>
                  <a:lnTo>
                    <a:pt x="4217900" y="6291669"/>
                  </a:lnTo>
                  <a:lnTo>
                    <a:pt x="4172666" y="6290807"/>
                  </a:lnTo>
                  <a:lnTo>
                    <a:pt x="4127491" y="6289468"/>
                  </a:lnTo>
                  <a:lnTo>
                    <a:pt x="4082378" y="6287651"/>
                  </a:lnTo>
                  <a:lnTo>
                    <a:pt x="4037331" y="6285360"/>
                  </a:lnTo>
                  <a:lnTo>
                    <a:pt x="3992354" y="6282595"/>
                  </a:lnTo>
                  <a:lnTo>
                    <a:pt x="3947450" y="6279357"/>
                  </a:lnTo>
                  <a:lnTo>
                    <a:pt x="3902623" y="6275649"/>
                  </a:lnTo>
                  <a:lnTo>
                    <a:pt x="3857875" y="6271471"/>
                  </a:lnTo>
                  <a:lnTo>
                    <a:pt x="3813210" y="6266824"/>
                  </a:lnTo>
                  <a:lnTo>
                    <a:pt x="3768632" y="6261711"/>
                  </a:lnTo>
                  <a:lnTo>
                    <a:pt x="3724144" y="6256132"/>
                  </a:lnTo>
                  <a:lnTo>
                    <a:pt x="3679749" y="6250090"/>
                  </a:lnTo>
                  <a:lnTo>
                    <a:pt x="3635452" y="6243584"/>
                  </a:lnTo>
                  <a:lnTo>
                    <a:pt x="3591254" y="6236618"/>
                  </a:lnTo>
                  <a:lnTo>
                    <a:pt x="3547160" y="6229191"/>
                  </a:lnTo>
                  <a:lnTo>
                    <a:pt x="3503174" y="6221306"/>
                  </a:lnTo>
                  <a:lnTo>
                    <a:pt x="3459298" y="6212964"/>
                  </a:lnTo>
                  <a:lnTo>
                    <a:pt x="3415536" y="6204166"/>
                  </a:lnTo>
                  <a:lnTo>
                    <a:pt x="3371891" y="6194914"/>
                  </a:lnTo>
                  <a:lnTo>
                    <a:pt x="3328368" y="6185209"/>
                  </a:lnTo>
                  <a:lnTo>
                    <a:pt x="3284968" y="6175053"/>
                  </a:lnTo>
                  <a:lnTo>
                    <a:pt x="3241696" y="6164447"/>
                  </a:lnTo>
                  <a:lnTo>
                    <a:pt x="3198556" y="6153391"/>
                  </a:lnTo>
                  <a:lnTo>
                    <a:pt x="3155550" y="6141889"/>
                  </a:lnTo>
                  <a:lnTo>
                    <a:pt x="3112681" y="6129940"/>
                  </a:lnTo>
                  <a:lnTo>
                    <a:pt x="3069954" y="6117547"/>
                  </a:lnTo>
                  <a:lnTo>
                    <a:pt x="3027372" y="6104711"/>
                  </a:lnTo>
                  <a:lnTo>
                    <a:pt x="2984938" y="6091433"/>
                  </a:lnTo>
                  <a:lnTo>
                    <a:pt x="2942656" y="6077715"/>
                  </a:lnTo>
                  <a:lnTo>
                    <a:pt x="2900528" y="6063558"/>
                  </a:lnTo>
                  <a:lnTo>
                    <a:pt x="2858560" y="6048963"/>
                  </a:lnTo>
                  <a:lnTo>
                    <a:pt x="2816752" y="6033932"/>
                  </a:lnTo>
                  <a:lnTo>
                    <a:pt x="2775111" y="6018467"/>
                  </a:lnTo>
                  <a:lnTo>
                    <a:pt x="2733638" y="6002568"/>
                  </a:lnTo>
                  <a:lnTo>
                    <a:pt x="2692337" y="5986237"/>
                  </a:lnTo>
                  <a:lnTo>
                    <a:pt x="2651211" y="5969475"/>
                  </a:lnTo>
                  <a:lnTo>
                    <a:pt x="2610265" y="5952284"/>
                  </a:lnTo>
                  <a:lnTo>
                    <a:pt x="2569501" y="5934666"/>
                  </a:lnTo>
                  <a:lnTo>
                    <a:pt x="2528923" y="5916621"/>
                  </a:lnTo>
                  <a:lnTo>
                    <a:pt x="2488534" y="5898151"/>
                  </a:lnTo>
                  <a:lnTo>
                    <a:pt x="2448338" y="5879257"/>
                  </a:lnTo>
                  <a:lnTo>
                    <a:pt x="2408337" y="5859941"/>
                  </a:lnTo>
                  <a:lnTo>
                    <a:pt x="2368537" y="5840205"/>
                  </a:lnTo>
                  <a:lnTo>
                    <a:pt x="2328939" y="5820049"/>
                  </a:lnTo>
                  <a:lnTo>
                    <a:pt x="2289547" y="5799474"/>
                  </a:lnTo>
                  <a:lnTo>
                    <a:pt x="2250365" y="5778484"/>
                  </a:lnTo>
                  <a:lnTo>
                    <a:pt x="2211397" y="5757078"/>
                  </a:lnTo>
                  <a:lnTo>
                    <a:pt x="2172645" y="5735258"/>
                  </a:lnTo>
                  <a:lnTo>
                    <a:pt x="2134113" y="5713025"/>
                  </a:lnTo>
                  <a:lnTo>
                    <a:pt x="2095804" y="5690382"/>
                  </a:lnTo>
                  <a:lnTo>
                    <a:pt x="2057723" y="5667329"/>
                  </a:lnTo>
                  <a:lnTo>
                    <a:pt x="2019871" y="5643867"/>
                  </a:lnTo>
                  <a:lnTo>
                    <a:pt x="1982253" y="5619999"/>
                  </a:lnTo>
                  <a:lnTo>
                    <a:pt x="1944873" y="5595725"/>
                  </a:lnTo>
                  <a:lnTo>
                    <a:pt x="1907733" y="5571047"/>
                  </a:lnTo>
                  <a:lnTo>
                    <a:pt x="1870837" y="5545967"/>
                  </a:lnTo>
                  <a:lnTo>
                    <a:pt x="1834188" y="5520485"/>
                  </a:lnTo>
                  <a:lnTo>
                    <a:pt x="1797790" y="5494603"/>
                  </a:lnTo>
                  <a:lnTo>
                    <a:pt x="1761646" y="5468322"/>
                  </a:lnTo>
                  <a:lnTo>
                    <a:pt x="1725760" y="5441645"/>
                  </a:lnTo>
                  <a:lnTo>
                    <a:pt x="1690135" y="5414572"/>
                  </a:lnTo>
                  <a:lnTo>
                    <a:pt x="1654774" y="5387104"/>
                  </a:lnTo>
                  <a:lnTo>
                    <a:pt x="1619681" y="5359243"/>
                  </a:lnTo>
                  <a:lnTo>
                    <a:pt x="1584860" y="5330991"/>
                  </a:lnTo>
                  <a:lnTo>
                    <a:pt x="1550313" y="5302349"/>
                  </a:lnTo>
                  <a:lnTo>
                    <a:pt x="1516045" y="5273318"/>
                  </a:lnTo>
                  <a:lnTo>
                    <a:pt x="1482058" y="5243899"/>
                  </a:lnTo>
                  <a:lnTo>
                    <a:pt x="1448356" y="5214095"/>
                  </a:lnTo>
                  <a:lnTo>
                    <a:pt x="1414942" y="5183906"/>
                  </a:lnTo>
                  <a:lnTo>
                    <a:pt x="1381821" y="5153334"/>
                  </a:lnTo>
                  <a:lnTo>
                    <a:pt x="1348994" y="5122380"/>
                  </a:lnTo>
                  <a:lnTo>
                    <a:pt x="1316466" y="5091045"/>
                  </a:lnTo>
                  <a:lnTo>
                    <a:pt x="1284241" y="5059332"/>
                  </a:lnTo>
                  <a:lnTo>
                    <a:pt x="1252321" y="5027241"/>
                  </a:lnTo>
                  <a:lnTo>
                    <a:pt x="1220709" y="4994774"/>
                  </a:lnTo>
                  <a:lnTo>
                    <a:pt x="1189410" y="4961932"/>
                  </a:lnTo>
                  <a:lnTo>
                    <a:pt x="1158427" y="4928716"/>
                  </a:lnTo>
                  <a:lnTo>
                    <a:pt x="1127763" y="4895129"/>
                  </a:lnTo>
                  <a:lnTo>
                    <a:pt x="1097422" y="4861170"/>
                  </a:lnTo>
                  <a:lnTo>
                    <a:pt x="1067407" y="4826843"/>
                  </a:lnTo>
                  <a:lnTo>
                    <a:pt x="1037721" y="4792148"/>
                  </a:lnTo>
                  <a:lnTo>
                    <a:pt x="1008368" y="4757086"/>
                  </a:lnTo>
                  <a:lnTo>
                    <a:pt x="979351" y="4721659"/>
                  </a:lnTo>
                  <a:lnTo>
                    <a:pt x="950675" y="4685868"/>
                  </a:lnTo>
                  <a:lnTo>
                    <a:pt x="922341" y="4649715"/>
                  </a:lnTo>
                  <a:lnTo>
                    <a:pt x="894353" y="4613202"/>
                  </a:lnTo>
                  <a:lnTo>
                    <a:pt x="866716" y="4576329"/>
                  </a:lnTo>
                  <a:lnTo>
                    <a:pt x="839432" y="4539097"/>
                  </a:lnTo>
                  <a:lnTo>
                    <a:pt x="812505" y="4501509"/>
                  </a:lnTo>
                  <a:lnTo>
                    <a:pt x="785938" y="4463566"/>
                  </a:lnTo>
                  <a:lnTo>
                    <a:pt x="759735" y="4425269"/>
                  </a:lnTo>
                  <a:lnTo>
                    <a:pt x="733899" y="4386619"/>
                  </a:lnTo>
                  <a:lnTo>
                    <a:pt x="708434" y="4347618"/>
                  </a:lnTo>
                  <a:lnTo>
                    <a:pt x="683342" y="4308267"/>
                  </a:lnTo>
                  <a:lnTo>
                    <a:pt x="658628" y="4268568"/>
                  </a:lnTo>
                  <a:lnTo>
                    <a:pt x="634294" y="4228522"/>
                  </a:lnTo>
                  <a:lnTo>
                    <a:pt x="610345" y="4188131"/>
                  </a:lnTo>
                  <a:lnTo>
                    <a:pt x="586783" y="4147395"/>
                  </a:lnTo>
                  <a:lnTo>
                    <a:pt x="563612" y="4106316"/>
                  </a:lnTo>
                  <a:lnTo>
                    <a:pt x="540836" y="4064897"/>
                  </a:lnTo>
                  <a:lnTo>
                    <a:pt x="518457" y="4023137"/>
                  </a:lnTo>
                  <a:lnTo>
                    <a:pt x="496480" y="3981038"/>
                  </a:lnTo>
                  <a:lnTo>
                    <a:pt x="474908" y="3938603"/>
                  </a:lnTo>
                  <a:lnTo>
                    <a:pt x="453743" y="3895831"/>
                  </a:lnTo>
                  <a:lnTo>
                    <a:pt x="432990" y="3852726"/>
                  </a:lnTo>
                  <a:lnTo>
                    <a:pt x="412652" y="3809287"/>
                  </a:lnTo>
                  <a:lnTo>
                    <a:pt x="392733" y="3765516"/>
                  </a:lnTo>
                  <a:lnTo>
                    <a:pt x="373235" y="3721416"/>
                  </a:lnTo>
                  <a:lnTo>
                    <a:pt x="354163" y="3676986"/>
                  </a:lnTo>
                  <a:lnTo>
                    <a:pt x="335519" y="3632229"/>
                  </a:lnTo>
                  <a:lnTo>
                    <a:pt x="317307" y="3587146"/>
                  </a:lnTo>
                  <a:lnTo>
                    <a:pt x="299368" y="3541301"/>
                  </a:lnTo>
                  <a:lnTo>
                    <a:pt x="281953" y="3495295"/>
                  </a:lnTo>
                  <a:lnTo>
                    <a:pt x="265060" y="3449133"/>
                  </a:lnTo>
                  <a:lnTo>
                    <a:pt x="248691" y="3402818"/>
                  </a:lnTo>
                  <a:lnTo>
                    <a:pt x="232845" y="3356355"/>
                  </a:lnTo>
                  <a:lnTo>
                    <a:pt x="217521" y="3309748"/>
                  </a:lnTo>
                  <a:lnTo>
                    <a:pt x="202720" y="3263003"/>
                  </a:lnTo>
                  <a:lnTo>
                    <a:pt x="188442" y="3216123"/>
                  </a:lnTo>
                  <a:lnTo>
                    <a:pt x="174686" y="3169113"/>
                  </a:lnTo>
                  <a:lnTo>
                    <a:pt x="161452" y="3121977"/>
                  </a:lnTo>
                  <a:lnTo>
                    <a:pt x="148740" y="3074719"/>
                  </a:lnTo>
                  <a:lnTo>
                    <a:pt x="136551" y="3027345"/>
                  </a:lnTo>
                  <a:lnTo>
                    <a:pt x="124883" y="2979858"/>
                  </a:lnTo>
                  <a:lnTo>
                    <a:pt x="113737" y="2932263"/>
                  </a:lnTo>
                  <a:lnTo>
                    <a:pt x="103113" y="2884565"/>
                  </a:lnTo>
                  <a:lnTo>
                    <a:pt x="93011" y="2836767"/>
                  </a:lnTo>
                  <a:lnTo>
                    <a:pt x="83430" y="2788874"/>
                  </a:lnTo>
                  <a:lnTo>
                    <a:pt x="74370" y="2740891"/>
                  </a:lnTo>
                  <a:lnTo>
                    <a:pt x="65832" y="2692822"/>
                  </a:lnTo>
                  <a:lnTo>
                    <a:pt x="57814" y="2644671"/>
                  </a:lnTo>
                  <a:lnTo>
                    <a:pt x="50318" y="2596443"/>
                  </a:lnTo>
                  <a:lnTo>
                    <a:pt x="43342" y="2548143"/>
                  </a:lnTo>
                  <a:lnTo>
                    <a:pt x="36887" y="2499774"/>
                  </a:lnTo>
                  <a:lnTo>
                    <a:pt x="30953" y="2451341"/>
                  </a:lnTo>
                  <a:lnTo>
                    <a:pt x="25539" y="2402848"/>
                  </a:lnTo>
                  <a:lnTo>
                    <a:pt x="20645" y="2354301"/>
                  </a:lnTo>
                  <a:lnTo>
                    <a:pt x="16272" y="2305703"/>
                  </a:lnTo>
                  <a:lnTo>
                    <a:pt x="12419" y="2257058"/>
                  </a:lnTo>
                  <a:lnTo>
                    <a:pt x="9086" y="2208372"/>
                  </a:lnTo>
                  <a:lnTo>
                    <a:pt x="6272" y="2159648"/>
                  </a:lnTo>
                  <a:lnTo>
                    <a:pt x="3979" y="2110892"/>
                  </a:lnTo>
                  <a:lnTo>
                    <a:pt x="2205" y="2062106"/>
                  </a:lnTo>
                  <a:lnTo>
                    <a:pt x="950" y="2013297"/>
                  </a:lnTo>
                  <a:lnTo>
                    <a:pt x="215" y="1964468"/>
                  </a:lnTo>
                  <a:lnTo>
                    <a:pt x="0" y="1915623"/>
                  </a:lnTo>
                  <a:lnTo>
                    <a:pt x="303" y="1866768"/>
                  </a:lnTo>
                  <a:lnTo>
                    <a:pt x="1125" y="1817906"/>
                  </a:lnTo>
                  <a:lnTo>
                    <a:pt x="2466" y="1769042"/>
                  </a:lnTo>
                  <a:lnTo>
                    <a:pt x="4327" y="1720180"/>
                  </a:lnTo>
                  <a:lnTo>
                    <a:pt x="6705" y="1671326"/>
                  </a:lnTo>
                  <a:lnTo>
                    <a:pt x="9602" y="1622482"/>
                  </a:lnTo>
                  <a:lnTo>
                    <a:pt x="13018" y="1573654"/>
                  </a:lnTo>
                  <a:lnTo>
                    <a:pt x="16952" y="1524846"/>
                  </a:lnTo>
                  <a:lnTo>
                    <a:pt x="21404" y="1476062"/>
                  </a:lnTo>
                  <a:lnTo>
                    <a:pt x="26374" y="1427308"/>
                  </a:lnTo>
                  <a:lnTo>
                    <a:pt x="31862" y="1378586"/>
                  </a:lnTo>
                  <a:lnTo>
                    <a:pt x="37868" y="1329903"/>
                  </a:lnTo>
                  <a:lnTo>
                    <a:pt x="44392" y="1281261"/>
                  </a:lnTo>
                  <a:lnTo>
                    <a:pt x="51433" y="1232666"/>
                  </a:lnTo>
                  <a:lnTo>
                    <a:pt x="58992" y="1184122"/>
                  </a:lnTo>
                  <a:lnTo>
                    <a:pt x="67068" y="1135633"/>
                  </a:lnTo>
                  <a:lnTo>
                    <a:pt x="75661" y="1087204"/>
                  </a:lnTo>
                  <a:lnTo>
                    <a:pt x="84771" y="1038839"/>
                  </a:lnTo>
                  <a:lnTo>
                    <a:pt x="94398" y="990543"/>
                  </a:lnTo>
                  <a:lnTo>
                    <a:pt x="104542" y="942320"/>
                  </a:lnTo>
                  <a:lnTo>
                    <a:pt x="115203" y="894174"/>
                  </a:lnTo>
                  <a:lnTo>
                    <a:pt x="126380" y="846110"/>
                  </a:lnTo>
                  <a:lnTo>
                    <a:pt x="138074" y="798133"/>
                  </a:lnTo>
                  <a:lnTo>
                    <a:pt x="150284" y="750246"/>
                  </a:lnTo>
                  <a:lnTo>
                    <a:pt x="163010" y="702454"/>
                  </a:lnTo>
                  <a:lnTo>
                    <a:pt x="176253" y="654762"/>
                  </a:lnTo>
                  <a:lnTo>
                    <a:pt x="190011" y="607174"/>
                  </a:lnTo>
                  <a:lnTo>
                    <a:pt x="204285" y="559694"/>
                  </a:lnTo>
                  <a:lnTo>
                    <a:pt x="219076" y="512327"/>
                  </a:lnTo>
                  <a:lnTo>
                    <a:pt x="234381" y="465078"/>
                  </a:lnTo>
                  <a:lnTo>
                    <a:pt x="250202" y="417950"/>
                  </a:lnTo>
                  <a:lnTo>
                    <a:pt x="266539" y="370948"/>
                  </a:lnTo>
                  <a:lnTo>
                    <a:pt x="283391" y="324076"/>
                  </a:lnTo>
                  <a:lnTo>
                    <a:pt x="300758" y="277339"/>
                  </a:lnTo>
                  <a:lnTo>
                    <a:pt x="318640" y="230742"/>
                  </a:lnTo>
                  <a:lnTo>
                    <a:pt x="337037" y="184288"/>
                  </a:lnTo>
                  <a:lnTo>
                    <a:pt x="355948" y="137983"/>
                  </a:lnTo>
                  <a:lnTo>
                    <a:pt x="375375" y="91830"/>
                  </a:lnTo>
                  <a:lnTo>
                    <a:pt x="395315" y="45834"/>
                  </a:lnTo>
                  <a:lnTo>
                    <a:pt x="415771" y="0"/>
                  </a:lnTo>
                  <a:lnTo>
                    <a:pt x="8475990" y="2178"/>
                  </a:lnTo>
                  <a:close/>
                </a:path>
              </a:pathLst>
            </a:custGeom>
            <a:ln w="19049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57458"/>
              <a:ext cx="12192000" cy="1471930"/>
            </a:xfrm>
            <a:custGeom>
              <a:avLst/>
              <a:gdLst/>
              <a:ahLst/>
              <a:cxnLst/>
              <a:rect l="l" t="t" r="r" b="b"/>
              <a:pathLst>
                <a:path w="12192000" h="1471930">
                  <a:moveTo>
                    <a:pt x="12192000" y="0"/>
                  </a:moveTo>
                  <a:lnTo>
                    <a:pt x="0" y="0"/>
                  </a:lnTo>
                  <a:lnTo>
                    <a:pt x="0" y="1471662"/>
                  </a:lnTo>
                  <a:lnTo>
                    <a:pt x="12192000" y="147166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11904" y="1430078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89"/>
                  </a:lnTo>
                  <a:lnTo>
                    <a:pt x="77830" y="525489"/>
                  </a:lnTo>
                  <a:lnTo>
                    <a:pt x="109131" y="556790"/>
                  </a:lnTo>
                  <a:lnTo>
                    <a:pt x="144531" y="583500"/>
                  </a:lnTo>
                  <a:lnTo>
                    <a:pt x="183540" y="605129"/>
                  </a:lnTo>
                  <a:lnTo>
                    <a:pt x="225667" y="621186"/>
                  </a:lnTo>
                  <a:lnTo>
                    <a:pt x="270420" y="631181"/>
                  </a:lnTo>
                  <a:lnTo>
                    <a:pt x="317310" y="634621"/>
                  </a:lnTo>
                  <a:lnTo>
                    <a:pt x="364200" y="631181"/>
                  </a:lnTo>
                  <a:lnTo>
                    <a:pt x="408954" y="621186"/>
                  </a:lnTo>
                  <a:lnTo>
                    <a:pt x="451081" y="605129"/>
                  </a:lnTo>
                  <a:lnTo>
                    <a:pt x="490089" y="583500"/>
                  </a:lnTo>
                  <a:lnTo>
                    <a:pt x="525489" y="556790"/>
                  </a:lnTo>
                  <a:lnTo>
                    <a:pt x="556790" y="525489"/>
                  </a:lnTo>
                  <a:lnTo>
                    <a:pt x="583500" y="490089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99432" y="1517903"/>
              <a:ext cx="460248" cy="46024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464254" y="3738247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1"/>
                  </a:lnTo>
                  <a:lnTo>
                    <a:pt x="109131" y="77831"/>
                  </a:lnTo>
                  <a:lnTo>
                    <a:pt x="77830" y="109132"/>
                  </a:lnTo>
                  <a:lnTo>
                    <a:pt x="51120" y="144532"/>
                  </a:lnTo>
                  <a:lnTo>
                    <a:pt x="29491" y="183541"/>
                  </a:lnTo>
                  <a:lnTo>
                    <a:pt x="13434" y="225668"/>
                  </a:lnTo>
                  <a:lnTo>
                    <a:pt x="3440" y="270422"/>
                  </a:lnTo>
                  <a:lnTo>
                    <a:pt x="0" y="317312"/>
                  </a:lnTo>
                  <a:lnTo>
                    <a:pt x="3440" y="364201"/>
                  </a:lnTo>
                  <a:lnTo>
                    <a:pt x="13434" y="408955"/>
                  </a:lnTo>
                  <a:lnTo>
                    <a:pt x="29491" y="451082"/>
                  </a:lnTo>
                  <a:lnTo>
                    <a:pt x="51120" y="490091"/>
                  </a:lnTo>
                  <a:lnTo>
                    <a:pt x="77830" y="525491"/>
                  </a:lnTo>
                  <a:lnTo>
                    <a:pt x="109131" y="556791"/>
                  </a:lnTo>
                  <a:lnTo>
                    <a:pt x="144531" y="583502"/>
                  </a:lnTo>
                  <a:lnTo>
                    <a:pt x="183540" y="605131"/>
                  </a:lnTo>
                  <a:lnTo>
                    <a:pt x="225667" y="621188"/>
                  </a:lnTo>
                  <a:lnTo>
                    <a:pt x="270420" y="631182"/>
                  </a:lnTo>
                  <a:lnTo>
                    <a:pt x="317310" y="634622"/>
                  </a:lnTo>
                  <a:lnTo>
                    <a:pt x="364200" y="631182"/>
                  </a:lnTo>
                  <a:lnTo>
                    <a:pt x="408954" y="621188"/>
                  </a:lnTo>
                  <a:lnTo>
                    <a:pt x="451081" y="605131"/>
                  </a:lnTo>
                  <a:lnTo>
                    <a:pt x="490089" y="583502"/>
                  </a:lnTo>
                  <a:lnTo>
                    <a:pt x="525489" y="556791"/>
                  </a:lnTo>
                  <a:lnTo>
                    <a:pt x="556790" y="525491"/>
                  </a:lnTo>
                  <a:lnTo>
                    <a:pt x="583500" y="490091"/>
                  </a:lnTo>
                  <a:lnTo>
                    <a:pt x="605129" y="451082"/>
                  </a:lnTo>
                  <a:lnTo>
                    <a:pt x="621186" y="408955"/>
                  </a:lnTo>
                  <a:lnTo>
                    <a:pt x="631181" y="364201"/>
                  </a:lnTo>
                  <a:lnTo>
                    <a:pt x="634621" y="317312"/>
                  </a:lnTo>
                  <a:lnTo>
                    <a:pt x="631181" y="270422"/>
                  </a:lnTo>
                  <a:lnTo>
                    <a:pt x="621186" y="225668"/>
                  </a:lnTo>
                  <a:lnTo>
                    <a:pt x="605129" y="183541"/>
                  </a:lnTo>
                  <a:lnTo>
                    <a:pt x="583500" y="144532"/>
                  </a:lnTo>
                  <a:lnTo>
                    <a:pt x="556790" y="109132"/>
                  </a:lnTo>
                  <a:lnTo>
                    <a:pt x="525489" y="77831"/>
                  </a:lnTo>
                  <a:lnTo>
                    <a:pt x="490089" y="51121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50920" y="3825239"/>
              <a:ext cx="460248" cy="46024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789203" y="1066985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1"/>
                  </a:lnTo>
                  <a:lnTo>
                    <a:pt x="109131" y="77831"/>
                  </a:lnTo>
                  <a:lnTo>
                    <a:pt x="77830" y="109132"/>
                  </a:lnTo>
                  <a:lnTo>
                    <a:pt x="51120" y="144532"/>
                  </a:lnTo>
                  <a:lnTo>
                    <a:pt x="29491" y="183541"/>
                  </a:lnTo>
                  <a:lnTo>
                    <a:pt x="13434" y="225668"/>
                  </a:lnTo>
                  <a:lnTo>
                    <a:pt x="3440" y="270422"/>
                  </a:lnTo>
                  <a:lnTo>
                    <a:pt x="0" y="317312"/>
                  </a:lnTo>
                  <a:lnTo>
                    <a:pt x="3440" y="364201"/>
                  </a:lnTo>
                  <a:lnTo>
                    <a:pt x="13434" y="408955"/>
                  </a:lnTo>
                  <a:lnTo>
                    <a:pt x="29491" y="451082"/>
                  </a:lnTo>
                  <a:lnTo>
                    <a:pt x="51120" y="490091"/>
                  </a:lnTo>
                  <a:lnTo>
                    <a:pt x="77830" y="525491"/>
                  </a:lnTo>
                  <a:lnTo>
                    <a:pt x="109131" y="556791"/>
                  </a:lnTo>
                  <a:lnTo>
                    <a:pt x="144531" y="583502"/>
                  </a:lnTo>
                  <a:lnTo>
                    <a:pt x="183540" y="605131"/>
                  </a:lnTo>
                  <a:lnTo>
                    <a:pt x="225667" y="621188"/>
                  </a:lnTo>
                  <a:lnTo>
                    <a:pt x="270420" y="631182"/>
                  </a:lnTo>
                  <a:lnTo>
                    <a:pt x="317310" y="634622"/>
                  </a:lnTo>
                  <a:lnTo>
                    <a:pt x="364200" y="631182"/>
                  </a:lnTo>
                  <a:lnTo>
                    <a:pt x="408954" y="621188"/>
                  </a:lnTo>
                  <a:lnTo>
                    <a:pt x="451081" y="605131"/>
                  </a:lnTo>
                  <a:lnTo>
                    <a:pt x="490089" y="583502"/>
                  </a:lnTo>
                  <a:lnTo>
                    <a:pt x="525489" y="556791"/>
                  </a:lnTo>
                  <a:lnTo>
                    <a:pt x="556790" y="525491"/>
                  </a:lnTo>
                  <a:lnTo>
                    <a:pt x="583500" y="490091"/>
                  </a:lnTo>
                  <a:lnTo>
                    <a:pt x="605129" y="451082"/>
                  </a:lnTo>
                  <a:lnTo>
                    <a:pt x="621186" y="408955"/>
                  </a:lnTo>
                  <a:lnTo>
                    <a:pt x="631181" y="364201"/>
                  </a:lnTo>
                  <a:lnTo>
                    <a:pt x="634621" y="317312"/>
                  </a:lnTo>
                  <a:lnTo>
                    <a:pt x="631181" y="270422"/>
                  </a:lnTo>
                  <a:lnTo>
                    <a:pt x="621186" y="225668"/>
                  </a:lnTo>
                  <a:lnTo>
                    <a:pt x="605129" y="183541"/>
                  </a:lnTo>
                  <a:lnTo>
                    <a:pt x="583500" y="144532"/>
                  </a:lnTo>
                  <a:lnTo>
                    <a:pt x="556790" y="109132"/>
                  </a:lnTo>
                  <a:lnTo>
                    <a:pt x="525489" y="77831"/>
                  </a:lnTo>
                  <a:lnTo>
                    <a:pt x="490089" y="51121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7D9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6544" y="1155191"/>
              <a:ext cx="460248" cy="46024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547213" y="4944257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90"/>
                  </a:lnTo>
                  <a:lnTo>
                    <a:pt x="77830" y="525490"/>
                  </a:lnTo>
                  <a:lnTo>
                    <a:pt x="109131" y="556791"/>
                  </a:lnTo>
                  <a:lnTo>
                    <a:pt x="144531" y="583501"/>
                  </a:lnTo>
                  <a:lnTo>
                    <a:pt x="183540" y="605130"/>
                  </a:lnTo>
                  <a:lnTo>
                    <a:pt x="225667" y="621188"/>
                  </a:lnTo>
                  <a:lnTo>
                    <a:pt x="270420" y="631182"/>
                  </a:lnTo>
                  <a:lnTo>
                    <a:pt x="317310" y="634622"/>
                  </a:lnTo>
                  <a:lnTo>
                    <a:pt x="364200" y="631182"/>
                  </a:lnTo>
                  <a:lnTo>
                    <a:pt x="408954" y="621188"/>
                  </a:lnTo>
                  <a:lnTo>
                    <a:pt x="451081" y="605130"/>
                  </a:lnTo>
                  <a:lnTo>
                    <a:pt x="490089" y="583501"/>
                  </a:lnTo>
                  <a:lnTo>
                    <a:pt x="525489" y="556791"/>
                  </a:lnTo>
                  <a:lnTo>
                    <a:pt x="556790" y="525490"/>
                  </a:lnTo>
                  <a:lnTo>
                    <a:pt x="583500" y="490090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35240" y="5032248"/>
              <a:ext cx="460248" cy="46024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053310" y="1430078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89"/>
                  </a:lnTo>
                  <a:lnTo>
                    <a:pt x="77830" y="525489"/>
                  </a:lnTo>
                  <a:lnTo>
                    <a:pt x="109131" y="556790"/>
                  </a:lnTo>
                  <a:lnTo>
                    <a:pt x="144531" y="583500"/>
                  </a:lnTo>
                  <a:lnTo>
                    <a:pt x="183540" y="605129"/>
                  </a:lnTo>
                  <a:lnTo>
                    <a:pt x="225667" y="621186"/>
                  </a:lnTo>
                  <a:lnTo>
                    <a:pt x="270420" y="631181"/>
                  </a:lnTo>
                  <a:lnTo>
                    <a:pt x="317310" y="634621"/>
                  </a:lnTo>
                  <a:lnTo>
                    <a:pt x="364200" y="631181"/>
                  </a:lnTo>
                  <a:lnTo>
                    <a:pt x="408954" y="621186"/>
                  </a:lnTo>
                  <a:lnTo>
                    <a:pt x="451081" y="605129"/>
                  </a:lnTo>
                  <a:lnTo>
                    <a:pt x="490089" y="583500"/>
                  </a:lnTo>
                  <a:lnTo>
                    <a:pt x="525489" y="556790"/>
                  </a:lnTo>
                  <a:lnTo>
                    <a:pt x="556790" y="525489"/>
                  </a:lnTo>
                  <a:lnTo>
                    <a:pt x="583500" y="490089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41464" y="1517903"/>
              <a:ext cx="460248" cy="46024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14847" y="2429206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89"/>
                  </a:lnTo>
                  <a:lnTo>
                    <a:pt x="77830" y="525489"/>
                  </a:lnTo>
                  <a:lnTo>
                    <a:pt x="109131" y="556790"/>
                  </a:lnTo>
                  <a:lnTo>
                    <a:pt x="144531" y="583500"/>
                  </a:lnTo>
                  <a:lnTo>
                    <a:pt x="183540" y="605129"/>
                  </a:lnTo>
                  <a:lnTo>
                    <a:pt x="225667" y="621186"/>
                  </a:lnTo>
                  <a:lnTo>
                    <a:pt x="270420" y="631181"/>
                  </a:lnTo>
                  <a:lnTo>
                    <a:pt x="317310" y="634621"/>
                  </a:lnTo>
                  <a:lnTo>
                    <a:pt x="364200" y="631181"/>
                  </a:lnTo>
                  <a:lnTo>
                    <a:pt x="408954" y="621186"/>
                  </a:lnTo>
                  <a:lnTo>
                    <a:pt x="451081" y="605129"/>
                  </a:lnTo>
                  <a:lnTo>
                    <a:pt x="490089" y="583500"/>
                  </a:lnTo>
                  <a:lnTo>
                    <a:pt x="525489" y="556790"/>
                  </a:lnTo>
                  <a:lnTo>
                    <a:pt x="556790" y="525489"/>
                  </a:lnTo>
                  <a:lnTo>
                    <a:pt x="583500" y="490089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01000" y="2517648"/>
              <a:ext cx="460248" cy="46024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448659" y="5641708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1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1"/>
                  </a:lnTo>
                  <a:lnTo>
                    <a:pt x="0" y="317311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90"/>
                  </a:lnTo>
                  <a:lnTo>
                    <a:pt x="77830" y="525490"/>
                  </a:lnTo>
                  <a:lnTo>
                    <a:pt x="109131" y="556790"/>
                  </a:lnTo>
                  <a:lnTo>
                    <a:pt x="144531" y="583501"/>
                  </a:lnTo>
                  <a:lnTo>
                    <a:pt x="183540" y="605130"/>
                  </a:lnTo>
                  <a:lnTo>
                    <a:pt x="225667" y="621187"/>
                  </a:lnTo>
                  <a:lnTo>
                    <a:pt x="270420" y="631181"/>
                  </a:lnTo>
                  <a:lnTo>
                    <a:pt x="317310" y="634622"/>
                  </a:lnTo>
                  <a:lnTo>
                    <a:pt x="364200" y="631181"/>
                  </a:lnTo>
                  <a:lnTo>
                    <a:pt x="408954" y="621187"/>
                  </a:lnTo>
                  <a:lnTo>
                    <a:pt x="451081" y="605130"/>
                  </a:lnTo>
                  <a:lnTo>
                    <a:pt x="490089" y="583501"/>
                  </a:lnTo>
                  <a:lnTo>
                    <a:pt x="525489" y="556790"/>
                  </a:lnTo>
                  <a:lnTo>
                    <a:pt x="556790" y="525490"/>
                  </a:lnTo>
                  <a:lnTo>
                    <a:pt x="583500" y="490090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1"/>
                  </a:lnTo>
                  <a:lnTo>
                    <a:pt x="631181" y="270421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1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34911" y="5730239"/>
              <a:ext cx="460248" cy="46024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013996" y="4944257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90"/>
                  </a:lnTo>
                  <a:lnTo>
                    <a:pt x="77830" y="525490"/>
                  </a:lnTo>
                  <a:lnTo>
                    <a:pt x="109131" y="556791"/>
                  </a:lnTo>
                  <a:lnTo>
                    <a:pt x="144531" y="583501"/>
                  </a:lnTo>
                  <a:lnTo>
                    <a:pt x="183540" y="605130"/>
                  </a:lnTo>
                  <a:lnTo>
                    <a:pt x="225667" y="621188"/>
                  </a:lnTo>
                  <a:lnTo>
                    <a:pt x="270420" y="631182"/>
                  </a:lnTo>
                  <a:lnTo>
                    <a:pt x="317310" y="634622"/>
                  </a:lnTo>
                  <a:lnTo>
                    <a:pt x="364200" y="631182"/>
                  </a:lnTo>
                  <a:lnTo>
                    <a:pt x="408954" y="621188"/>
                  </a:lnTo>
                  <a:lnTo>
                    <a:pt x="451081" y="605130"/>
                  </a:lnTo>
                  <a:lnTo>
                    <a:pt x="490089" y="583501"/>
                  </a:lnTo>
                  <a:lnTo>
                    <a:pt x="525489" y="556791"/>
                  </a:lnTo>
                  <a:lnTo>
                    <a:pt x="556790" y="525490"/>
                  </a:lnTo>
                  <a:lnTo>
                    <a:pt x="583500" y="490090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02608" y="5032248"/>
              <a:ext cx="460248" cy="46024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136379" y="5657931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1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90"/>
                  </a:lnTo>
                  <a:lnTo>
                    <a:pt x="77830" y="525490"/>
                  </a:lnTo>
                  <a:lnTo>
                    <a:pt x="109131" y="556790"/>
                  </a:lnTo>
                  <a:lnTo>
                    <a:pt x="144531" y="583501"/>
                  </a:lnTo>
                  <a:lnTo>
                    <a:pt x="183540" y="605130"/>
                  </a:lnTo>
                  <a:lnTo>
                    <a:pt x="225667" y="621187"/>
                  </a:lnTo>
                  <a:lnTo>
                    <a:pt x="270420" y="631181"/>
                  </a:lnTo>
                  <a:lnTo>
                    <a:pt x="317310" y="634621"/>
                  </a:lnTo>
                  <a:lnTo>
                    <a:pt x="364200" y="631181"/>
                  </a:lnTo>
                  <a:lnTo>
                    <a:pt x="408954" y="621187"/>
                  </a:lnTo>
                  <a:lnTo>
                    <a:pt x="451081" y="605130"/>
                  </a:lnTo>
                  <a:lnTo>
                    <a:pt x="490089" y="583501"/>
                  </a:lnTo>
                  <a:lnTo>
                    <a:pt x="525489" y="556790"/>
                  </a:lnTo>
                  <a:lnTo>
                    <a:pt x="556790" y="525490"/>
                  </a:lnTo>
                  <a:lnTo>
                    <a:pt x="583500" y="490090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1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24271" y="5745479"/>
              <a:ext cx="460248" cy="460247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655357" y="2429206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0"/>
                  </a:lnTo>
                  <a:lnTo>
                    <a:pt x="109131" y="77830"/>
                  </a:lnTo>
                  <a:lnTo>
                    <a:pt x="77830" y="109131"/>
                  </a:lnTo>
                  <a:lnTo>
                    <a:pt x="51120" y="144531"/>
                  </a:lnTo>
                  <a:lnTo>
                    <a:pt x="29491" y="183540"/>
                  </a:lnTo>
                  <a:lnTo>
                    <a:pt x="13434" y="225667"/>
                  </a:lnTo>
                  <a:lnTo>
                    <a:pt x="3440" y="270420"/>
                  </a:lnTo>
                  <a:lnTo>
                    <a:pt x="0" y="317310"/>
                  </a:lnTo>
                  <a:lnTo>
                    <a:pt x="3440" y="364200"/>
                  </a:lnTo>
                  <a:lnTo>
                    <a:pt x="13434" y="408954"/>
                  </a:lnTo>
                  <a:lnTo>
                    <a:pt x="29491" y="451081"/>
                  </a:lnTo>
                  <a:lnTo>
                    <a:pt x="51120" y="490089"/>
                  </a:lnTo>
                  <a:lnTo>
                    <a:pt x="77830" y="525489"/>
                  </a:lnTo>
                  <a:lnTo>
                    <a:pt x="109131" y="556790"/>
                  </a:lnTo>
                  <a:lnTo>
                    <a:pt x="144531" y="583500"/>
                  </a:lnTo>
                  <a:lnTo>
                    <a:pt x="183540" y="605129"/>
                  </a:lnTo>
                  <a:lnTo>
                    <a:pt x="225667" y="621186"/>
                  </a:lnTo>
                  <a:lnTo>
                    <a:pt x="270420" y="631181"/>
                  </a:lnTo>
                  <a:lnTo>
                    <a:pt x="317310" y="634621"/>
                  </a:lnTo>
                  <a:lnTo>
                    <a:pt x="364200" y="631181"/>
                  </a:lnTo>
                  <a:lnTo>
                    <a:pt x="408954" y="621186"/>
                  </a:lnTo>
                  <a:lnTo>
                    <a:pt x="451081" y="605129"/>
                  </a:lnTo>
                  <a:lnTo>
                    <a:pt x="490089" y="583500"/>
                  </a:lnTo>
                  <a:lnTo>
                    <a:pt x="525489" y="556790"/>
                  </a:lnTo>
                  <a:lnTo>
                    <a:pt x="556790" y="525489"/>
                  </a:lnTo>
                  <a:lnTo>
                    <a:pt x="583500" y="490089"/>
                  </a:lnTo>
                  <a:lnTo>
                    <a:pt x="605129" y="451081"/>
                  </a:lnTo>
                  <a:lnTo>
                    <a:pt x="621186" y="408954"/>
                  </a:lnTo>
                  <a:lnTo>
                    <a:pt x="631181" y="364200"/>
                  </a:lnTo>
                  <a:lnTo>
                    <a:pt x="634621" y="317310"/>
                  </a:lnTo>
                  <a:lnTo>
                    <a:pt x="631181" y="270420"/>
                  </a:lnTo>
                  <a:lnTo>
                    <a:pt x="621186" y="225667"/>
                  </a:lnTo>
                  <a:lnTo>
                    <a:pt x="605129" y="183540"/>
                  </a:lnTo>
                  <a:lnTo>
                    <a:pt x="583500" y="144531"/>
                  </a:lnTo>
                  <a:lnTo>
                    <a:pt x="556790" y="109131"/>
                  </a:lnTo>
                  <a:lnTo>
                    <a:pt x="525489" y="77830"/>
                  </a:lnTo>
                  <a:lnTo>
                    <a:pt x="490089" y="51120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42944" y="2517648"/>
              <a:ext cx="460248" cy="46024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093126" y="3738247"/>
              <a:ext cx="635000" cy="6350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310" y="0"/>
                  </a:moveTo>
                  <a:lnTo>
                    <a:pt x="270420" y="3440"/>
                  </a:lnTo>
                  <a:lnTo>
                    <a:pt x="225667" y="13434"/>
                  </a:lnTo>
                  <a:lnTo>
                    <a:pt x="183540" y="29491"/>
                  </a:lnTo>
                  <a:lnTo>
                    <a:pt x="144531" y="51121"/>
                  </a:lnTo>
                  <a:lnTo>
                    <a:pt x="109131" y="77831"/>
                  </a:lnTo>
                  <a:lnTo>
                    <a:pt x="77830" y="109132"/>
                  </a:lnTo>
                  <a:lnTo>
                    <a:pt x="51120" y="144532"/>
                  </a:lnTo>
                  <a:lnTo>
                    <a:pt x="29491" y="183541"/>
                  </a:lnTo>
                  <a:lnTo>
                    <a:pt x="13434" y="225668"/>
                  </a:lnTo>
                  <a:lnTo>
                    <a:pt x="3440" y="270422"/>
                  </a:lnTo>
                  <a:lnTo>
                    <a:pt x="0" y="317312"/>
                  </a:lnTo>
                  <a:lnTo>
                    <a:pt x="3440" y="364201"/>
                  </a:lnTo>
                  <a:lnTo>
                    <a:pt x="13434" y="408955"/>
                  </a:lnTo>
                  <a:lnTo>
                    <a:pt x="29491" y="451082"/>
                  </a:lnTo>
                  <a:lnTo>
                    <a:pt x="51120" y="490091"/>
                  </a:lnTo>
                  <a:lnTo>
                    <a:pt x="77830" y="525491"/>
                  </a:lnTo>
                  <a:lnTo>
                    <a:pt x="109131" y="556791"/>
                  </a:lnTo>
                  <a:lnTo>
                    <a:pt x="144531" y="583502"/>
                  </a:lnTo>
                  <a:lnTo>
                    <a:pt x="183540" y="605131"/>
                  </a:lnTo>
                  <a:lnTo>
                    <a:pt x="225667" y="621188"/>
                  </a:lnTo>
                  <a:lnTo>
                    <a:pt x="270420" y="631182"/>
                  </a:lnTo>
                  <a:lnTo>
                    <a:pt x="317310" y="634622"/>
                  </a:lnTo>
                  <a:lnTo>
                    <a:pt x="364200" y="631182"/>
                  </a:lnTo>
                  <a:lnTo>
                    <a:pt x="408954" y="621188"/>
                  </a:lnTo>
                  <a:lnTo>
                    <a:pt x="451081" y="605131"/>
                  </a:lnTo>
                  <a:lnTo>
                    <a:pt x="490089" y="583502"/>
                  </a:lnTo>
                  <a:lnTo>
                    <a:pt x="525489" y="556791"/>
                  </a:lnTo>
                  <a:lnTo>
                    <a:pt x="556790" y="525491"/>
                  </a:lnTo>
                  <a:lnTo>
                    <a:pt x="583500" y="490091"/>
                  </a:lnTo>
                  <a:lnTo>
                    <a:pt x="605129" y="451082"/>
                  </a:lnTo>
                  <a:lnTo>
                    <a:pt x="621186" y="408955"/>
                  </a:lnTo>
                  <a:lnTo>
                    <a:pt x="631181" y="364201"/>
                  </a:lnTo>
                  <a:lnTo>
                    <a:pt x="634621" y="317312"/>
                  </a:lnTo>
                  <a:lnTo>
                    <a:pt x="631181" y="270422"/>
                  </a:lnTo>
                  <a:lnTo>
                    <a:pt x="621186" y="225668"/>
                  </a:lnTo>
                  <a:lnTo>
                    <a:pt x="605129" y="183541"/>
                  </a:lnTo>
                  <a:lnTo>
                    <a:pt x="583500" y="144532"/>
                  </a:lnTo>
                  <a:lnTo>
                    <a:pt x="556790" y="109132"/>
                  </a:lnTo>
                  <a:lnTo>
                    <a:pt x="525489" y="77831"/>
                  </a:lnTo>
                  <a:lnTo>
                    <a:pt x="490089" y="51121"/>
                  </a:lnTo>
                  <a:lnTo>
                    <a:pt x="451081" y="29491"/>
                  </a:lnTo>
                  <a:lnTo>
                    <a:pt x="408954" y="13434"/>
                  </a:lnTo>
                  <a:lnTo>
                    <a:pt x="364200" y="3440"/>
                  </a:lnTo>
                  <a:lnTo>
                    <a:pt x="317310" y="0"/>
                  </a:lnTo>
                  <a:close/>
                </a:path>
              </a:pathLst>
            </a:custGeom>
            <a:solidFill>
              <a:srgbClr val="FF63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180831" y="3825239"/>
              <a:ext cx="460248" cy="46024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555814" y="1701608"/>
              <a:ext cx="1551305" cy="3336290"/>
            </a:xfrm>
            <a:custGeom>
              <a:avLst/>
              <a:gdLst/>
              <a:ahLst/>
              <a:cxnLst/>
              <a:rect l="l" t="t" r="r" b="b"/>
              <a:pathLst>
                <a:path w="1551304" h="3336290">
                  <a:moveTo>
                    <a:pt x="1550700" y="0"/>
                  </a:moveTo>
                  <a:lnTo>
                    <a:pt x="0" y="33357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098848" y="2746517"/>
              <a:ext cx="3816350" cy="2291080"/>
            </a:xfrm>
            <a:custGeom>
              <a:avLst/>
              <a:gdLst/>
              <a:ahLst/>
              <a:cxnLst/>
              <a:rect l="l" t="t" r="r" b="b"/>
              <a:pathLst>
                <a:path w="3816350" h="2291079">
                  <a:moveTo>
                    <a:pt x="3816000" y="0"/>
                  </a:moveTo>
                  <a:lnTo>
                    <a:pt x="456900" y="2290800"/>
                  </a:lnTo>
                </a:path>
                <a:path w="3816350" h="2291079">
                  <a:moveTo>
                    <a:pt x="3816000" y="0"/>
                  </a:moveTo>
                  <a:lnTo>
                    <a:pt x="0" y="130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098952" y="1971795"/>
              <a:ext cx="3541395" cy="3065780"/>
            </a:xfrm>
            <a:custGeom>
              <a:avLst/>
              <a:gdLst/>
              <a:ahLst/>
              <a:cxnLst/>
              <a:rect l="l" t="t" r="r" b="b"/>
              <a:pathLst>
                <a:path w="3541395" h="3065779">
                  <a:moveTo>
                    <a:pt x="3541200" y="3065400"/>
                  </a:moveTo>
                  <a:lnTo>
                    <a:pt x="0" y="2083800"/>
                  </a:lnTo>
                </a:path>
                <a:path w="3541395" h="3065779">
                  <a:moveTo>
                    <a:pt x="3541200" y="3065400"/>
                  </a:moveTo>
                  <a:lnTo>
                    <a:pt x="9546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53621" y="2064699"/>
              <a:ext cx="1917064" cy="3593465"/>
            </a:xfrm>
            <a:custGeom>
              <a:avLst/>
              <a:gdLst/>
              <a:ahLst/>
              <a:cxnLst/>
              <a:rect l="l" t="t" r="r" b="b"/>
              <a:pathLst>
                <a:path w="1917065" h="3593465">
                  <a:moveTo>
                    <a:pt x="1917000" y="0"/>
                  </a:moveTo>
                  <a:lnTo>
                    <a:pt x="0" y="3593100"/>
                  </a:lnTo>
                </a:path>
                <a:path w="1917065" h="3593465">
                  <a:moveTo>
                    <a:pt x="1917000" y="0"/>
                  </a:moveTo>
                  <a:lnTo>
                    <a:pt x="1312200" y="3576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363686" y="0"/>
            <a:ext cx="5364480" cy="314960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0" tIns="51435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405"/>
              </a:spcBef>
            </a:pPr>
            <a:r>
              <a:rPr sz="1200" spc="170" dirty="0">
                <a:solidFill>
                  <a:srgbClr val="3F3F3F"/>
                </a:solidFill>
                <a:latin typeface="Calibri"/>
                <a:cs typeface="Calibri"/>
              </a:rPr>
              <a:t>PROJEKTOR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510403" y="557276"/>
            <a:ext cx="1315720" cy="370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635">
              <a:lnSpc>
                <a:spcPts val="1420"/>
              </a:lnSpc>
              <a:spcBef>
                <a:spcPts val="100"/>
              </a:spcBef>
            </a:pPr>
            <a:r>
              <a:rPr sz="1200" spc="170" dirty="0">
                <a:solidFill>
                  <a:srgbClr val="939393"/>
                </a:solidFill>
                <a:latin typeface="Calibri"/>
                <a:cs typeface="Calibri"/>
              </a:rPr>
              <a:t>TRENER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ts val="1300"/>
              </a:lnSpc>
            </a:pPr>
            <a:r>
              <a:rPr sz="1100" spc="125" dirty="0">
                <a:solidFill>
                  <a:srgbClr val="939393"/>
                </a:solidFill>
                <a:latin typeface="Calibri"/>
                <a:cs typeface="Calibri"/>
              </a:rPr>
              <a:t>Početak</a:t>
            </a:r>
            <a:r>
              <a:rPr sz="1100" spc="4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939393"/>
                </a:solidFill>
                <a:latin typeface="Calibri"/>
                <a:cs typeface="Calibri"/>
              </a:rPr>
              <a:t>i</a:t>
            </a:r>
            <a:r>
              <a:rPr sz="11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65" dirty="0">
                <a:solidFill>
                  <a:srgbClr val="939393"/>
                </a:solidFill>
                <a:latin typeface="Calibri"/>
                <a:cs typeface="Calibri"/>
              </a:rPr>
              <a:t>kraj</a:t>
            </a:r>
            <a:r>
              <a:rPr sz="1100" spc="4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100" spc="80" dirty="0">
                <a:solidFill>
                  <a:srgbClr val="939393"/>
                </a:solidFill>
                <a:latin typeface="Calibri"/>
                <a:cs typeface="Calibri"/>
              </a:rPr>
              <a:t>ovde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41869" y="1212596"/>
            <a:ext cx="1791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75" dirty="0">
                <a:solidFill>
                  <a:srgbClr val="3F3F3F"/>
                </a:solidFill>
                <a:latin typeface="Calibri"/>
                <a:cs typeface="Calibri"/>
              </a:rPr>
              <a:t>PROSTOR</a:t>
            </a:r>
            <a:r>
              <a:rPr sz="1200" spc="4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200" spc="175" dirty="0">
                <a:solidFill>
                  <a:srgbClr val="3F3F3F"/>
                </a:solidFill>
                <a:latin typeface="Calibri"/>
                <a:cs typeface="Calibri"/>
              </a:rPr>
              <a:t>ZA</a:t>
            </a:r>
            <a:r>
              <a:rPr sz="1200" spc="5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200" spc="195" dirty="0">
                <a:solidFill>
                  <a:srgbClr val="3F3F3F"/>
                </a:solidFill>
                <a:latin typeface="Calibri"/>
                <a:cs typeface="Calibri"/>
              </a:rPr>
              <a:t>SEDENJE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814559" y="1212596"/>
            <a:ext cx="1791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75" dirty="0">
                <a:solidFill>
                  <a:srgbClr val="3F3F3F"/>
                </a:solidFill>
                <a:latin typeface="Calibri"/>
                <a:cs typeface="Calibri"/>
              </a:rPr>
              <a:t>PROSTOR</a:t>
            </a:r>
            <a:r>
              <a:rPr sz="1200" spc="45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200" spc="175" dirty="0">
                <a:solidFill>
                  <a:srgbClr val="3F3F3F"/>
                </a:solidFill>
                <a:latin typeface="Calibri"/>
                <a:cs typeface="Calibri"/>
              </a:rPr>
              <a:t>ZA</a:t>
            </a:r>
            <a:r>
              <a:rPr sz="1200" spc="50" dirty="0">
                <a:solidFill>
                  <a:srgbClr val="3F3F3F"/>
                </a:solidFill>
                <a:latin typeface="Calibri"/>
                <a:cs typeface="Calibri"/>
              </a:rPr>
              <a:t> </a:t>
            </a:r>
            <a:r>
              <a:rPr sz="1200" spc="195" dirty="0">
                <a:solidFill>
                  <a:srgbClr val="3F3F3F"/>
                </a:solidFill>
                <a:latin typeface="Calibri"/>
                <a:cs typeface="Calibri"/>
              </a:rPr>
              <a:t>SEDENJE</a:t>
            </a:r>
            <a:endParaRPr sz="1200">
              <a:latin typeface="Calibri"/>
              <a:cs typeface="Calibri"/>
            </a:endParaRPr>
          </a:p>
        </p:txBody>
      </p:sp>
      <p:cxnSp>
        <p:nvCxnSpPr>
          <p:cNvPr id="40" name="Conexão reta 39">
            <a:extLst>
              <a:ext uri="{FF2B5EF4-FFF2-40B4-BE49-F238E27FC236}">
                <a16:creationId xmlns:a16="http://schemas.microsoft.com/office/drawing/2014/main" id="{42736FD8-DD1B-899E-E4A8-59056A5B1B4C}"/>
              </a:ext>
            </a:extLst>
          </p:cNvPr>
          <p:cNvCxnSpPr>
            <a:cxnSpLocks/>
          </p:cNvCxnSpPr>
          <p:nvPr/>
        </p:nvCxnSpPr>
        <p:spPr>
          <a:xfrm flipV="1">
            <a:off x="4275070" y="2064699"/>
            <a:ext cx="3095615" cy="655431"/>
          </a:xfrm>
          <a:prstGeom prst="line">
            <a:avLst/>
          </a:prstGeom>
          <a:ln w="12700">
            <a:solidFill>
              <a:srgbClr val="000000"/>
            </a:solidFill>
          </a:ln>
        </p:spPr>
      </p:cxnSp>
      <p:cxnSp>
        <p:nvCxnSpPr>
          <p:cNvPr id="43" name="Conexão reta 42">
            <a:extLst>
              <a:ext uri="{FF2B5EF4-FFF2-40B4-BE49-F238E27FC236}">
                <a16:creationId xmlns:a16="http://schemas.microsoft.com/office/drawing/2014/main" id="{ED15B8C3-0BFC-7CB4-3E47-6AD43D37C3D8}"/>
              </a:ext>
            </a:extLst>
          </p:cNvPr>
          <p:cNvCxnSpPr>
            <a:cxnSpLocks/>
          </p:cNvCxnSpPr>
          <p:nvPr/>
        </p:nvCxnSpPr>
        <p:spPr>
          <a:xfrm>
            <a:off x="4288044" y="2720130"/>
            <a:ext cx="3805082" cy="1224278"/>
          </a:xfrm>
          <a:prstGeom prst="line">
            <a:avLst/>
          </a:prstGeom>
          <a:ln w="12700">
            <a:solidFill>
              <a:srgbClr val="000000"/>
            </a:solidFill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8408"/>
              </p:ext>
            </p:extLst>
          </p:nvPr>
        </p:nvGraphicFramePr>
        <p:xfrm>
          <a:off x="1452044" y="434078"/>
          <a:ext cx="9274810" cy="5749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1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803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54430">
                        <a:lnSpc>
                          <a:spcPct val="100000"/>
                        </a:lnSpc>
                      </a:pPr>
                      <a:r>
                        <a:rPr sz="14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Uvod</a:t>
                      </a:r>
                      <a:r>
                        <a:rPr sz="14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4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temu</a:t>
                      </a:r>
                      <a:r>
                        <a:rPr sz="14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kursa</a:t>
                      </a:r>
                      <a:r>
                        <a:rPr sz="14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„Mobilizacija</a:t>
                      </a:r>
                      <a:r>
                        <a:rPr sz="14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mladih</a:t>
                      </a:r>
                      <a:r>
                        <a:rPr sz="14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4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rodno</a:t>
                      </a:r>
                      <a:r>
                        <a:rPr sz="14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inkluzivne</a:t>
                      </a:r>
                      <a:r>
                        <a:rPr sz="14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gradove“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48895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390">
                <a:tc gridSpan="2"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sz="1200" b="1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Description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48260" marR="606425" indent="34925">
                        <a:lnSpc>
                          <a:spcPts val="1300"/>
                        </a:lnSpc>
                        <a:spcBef>
                          <a:spcPts val="140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At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this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point,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the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trainer</a:t>
                      </a:r>
                      <a:r>
                        <a:rPr sz="1100" spc="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will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introduce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the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theme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and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questions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of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the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"Mobilizing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Youth for</a:t>
                      </a:r>
                      <a:r>
                        <a:rPr sz="1100" spc="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Gender</a:t>
                      </a:r>
                      <a:r>
                        <a:rPr sz="1100" spc="1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Inclusive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Cities"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program,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to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contextualize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"why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are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you</a:t>
                      </a:r>
                      <a:r>
                        <a:rPr sz="1100" spc="-4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here"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and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"what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is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your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role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in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this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program?"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112395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3810" algn="ctr">
                        <a:lnSpc>
                          <a:spcPts val="1170"/>
                        </a:lnSpc>
                      </a:pPr>
                      <a:r>
                        <a:rPr sz="1100" b="1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ts val="1170"/>
                        </a:lnSpc>
                      </a:pPr>
                      <a:r>
                        <a:rPr sz="1100" b="1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Koraci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397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10"/>
                        </a:lnSpc>
                        <a:tabLst>
                          <a:tab pos="276860" algn="l"/>
                        </a:tabLst>
                      </a:pP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1.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trebali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sede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obliku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slova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"U"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oko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„mreže“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stvorili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aktivnosti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icebreaker.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2382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1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2.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uvesti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postavljanjem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predstavljaju.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9271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17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3.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tražiti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napiše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post-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it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papirić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jednu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reč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„šta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48260" marR="1090930">
                        <a:lnSpc>
                          <a:spcPts val="1300"/>
                        </a:lnSpc>
                        <a:spcBef>
                          <a:spcPts val="45"/>
                        </a:spcBef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predstavljaju?“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zatim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zalepi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post-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it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papirić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„mrežu“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podu.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induktivni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interogativni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pretpostavlja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korišćenje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znanja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stečenog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kroz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iskustveni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proces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9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15"/>
                        </a:lnSpc>
                      </a:pP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4.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postave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svoje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post-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it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papiriće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mrežu,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treba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nastavi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opštom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diskusijom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uticaju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48260" marR="232410">
                        <a:lnSpc>
                          <a:spcPct val="107300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gradskih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politika,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usluga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infrastrukture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svakodnevni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život;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ozbiljni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društvima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ugrožavaju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ravnotežu,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pravdu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pravičnost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(oni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pomenuti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Gamifikovanom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učenju);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uloga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društva,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posebno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mladih,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donošenju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odluka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promenama.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ovde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koristi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biće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afirmativno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ekspozitorno/demonstrativni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očekuje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bude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centralna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tačka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prenošenje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konstruisanog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znanja.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4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1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5.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dinamiku,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praćen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PowerPoint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prezentacijom*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maksimalno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slajdova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osnovnim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4826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informacijama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ključnim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idejama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pomenutih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505459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u="sng" spc="12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PowerPoint</a:t>
                      </a:r>
                      <a:r>
                        <a:rPr sz="1100" u="sng" spc="45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05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prezentaciju</a:t>
                      </a:r>
                      <a:r>
                        <a:rPr sz="1100" u="sng" spc="5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25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možete</a:t>
                      </a:r>
                      <a:r>
                        <a:rPr sz="1100" u="sng" spc="5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pronaći</a:t>
                      </a:r>
                      <a:r>
                        <a:rPr sz="1100" u="sng" spc="5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6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u="sng" spc="50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95" dirty="0">
                          <a:solidFill>
                            <a:srgbClr val="595959"/>
                          </a:solidFill>
                          <a:uFill>
                            <a:solidFill>
                              <a:srgbClr val="595959"/>
                            </a:solidFill>
                          </a:uFill>
                          <a:latin typeface="Calibri"/>
                          <a:cs typeface="Calibri"/>
                        </a:rPr>
                        <a:t>folde</a:t>
                      </a:r>
                      <a:r>
                        <a:rPr sz="1100" u="none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ru</a:t>
                      </a:r>
                      <a:r>
                        <a:rPr sz="1100" u="none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none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sesije..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2699385">
              <a:lnSpc>
                <a:spcPct val="100000"/>
              </a:lnSpc>
              <a:spcBef>
                <a:spcPts val="100"/>
              </a:spcBef>
            </a:pPr>
            <a:r>
              <a:rPr spc="340" dirty="0"/>
              <a:t>Sesija</a:t>
            </a:r>
            <a:r>
              <a:rPr spc="185" dirty="0"/>
              <a:t> </a:t>
            </a:r>
            <a:r>
              <a:rPr spc="210" dirty="0"/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7296" y="121919"/>
            <a:ext cx="6391656" cy="673607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1299442"/>
            <a:ext cx="291465" cy="4634230"/>
          </a:xfrm>
          <a:custGeom>
            <a:avLst/>
            <a:gdLst/>
            <a:ahLst/>
            <a:cxnLst/>
            <a:rect l="l" t="t" r="r" b="b"/>
            <a:pathLst>
              <a:path w="291465" h="4634230">
                <a:moveTo>
                  <a:pt x="291101" y="0"/>
                </a:moveTo>
                <a:lnTo>
                  <a:pt x="0" y="0"/>
                </a:lnTo>
                <a:lnTo>
                  <a:pt x="0" y="4633766"/>
                </a:lnTo>
                <a:lnTo>
                  <a:pt x="291101" y="4633766"/>
                </a:lnTo>
                <a:lnTo>
                  <a:pt x="2911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55764" y="1262380"/>
            <a:ext cx="290512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470" dirty="0"/>
              <a:t>ŠTA</a:t>
            </a:r>
            <a:r>
              <a:rPr sz="4000" spc="195" dirty="0"/>
              <a:t> </a:t>
            </a:r>
            <a:r>
              <a:rPr sz="4000" spc="750" dirty="0"/>
              <a:t>JE</a:t>
            </a:r>
            <a:r>
              <a:rPr sz="4000" spc="200" dirty="0"/>
              <a:t> </a:t>
            </a:r>
            <a:r>
              <a:rPr sz="4000" spc="425" dirty="0"/>
              <a:t>TO?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935113" y="6146291"/>
            <a:ext cx="3976370" cy="455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Jezici: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-145" dirty="0">
                <a:solidFill>
                  <a:srgbClr val="176F78"/>
                </a:solidFill>
                <a:latin typeface="Calibri"/>
                <a:cs typeface="Calibri"/>
              </a:rPr>
              <a:t>1.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Engleski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Prevod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na: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italijanski,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rumunski,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srpski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grčki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7780" marR="647700" indent="285750">
              <a:lnSpc>
                <a:spcPct val="103800"/>
              </a:lnSpc>
              <a:spcBef>
                <a:spcPts val="25"/>
              </a:spcBef>
              <a:buFont typeface="Arial"/>
              <a:buChar char="•"/>
              <a:tabLst>
                <a:tab pos="303530" algn="l"/>
              </a:tabLst>
            </a:pPr>
            <a:r>
              <a:rPr spc="235" dirty="0"/>
              <a:t>U</a:t>
            </a:r>
            <a:r>
              <a:rPr spc="75" dirty="0"/>
              <a:t> </a:t>
            </a:r>
            <a:r>
              <a:rPr spc="140" dirty="0"/>
              <a:t>okviru</a:t>
            </a:r>
            <a:r>
              <a:rPr spc="75" dirty="0"/>
              <a:t> </a:t>
            </a:r>
            <a:r>
              <a:rPr spc="114" dirty="0"/>
              <a:t>inicijative</a:t>
            </a:r>
            <a:r>
              <a:rPr spc="75" dirty="0"/>
              <a:t> </a:t>
            </a:r>
            <a:r>
              <a:rPr spc="110" dirty="0"/>
              <a:t>Maat,</a:t>
            </a:r>
            <a:r>
              <a:rPr spc="75" dirty="0"/>
              <a:t> </a:t>
            </a:r>
            <a:r>
              <a:rPr spc="120" dirty="0"/>
              <a:t>razvijen</a:t>
            </a:r>
            <a:r>
              <a:rPr spc="75" dirty="0"/>
              <a:t> </a:t>
            </a:r>
            <a:r>
              <a:rPr spc="80" dirty="0"/>
              <a:t>je </a:t>
            </a:r>
            <a:r>
              <a:rPr spc="195" dirty="0"/>
              <a:t>program</a:t>
            </a:r>
            <a:r>
              <a:rPr spc="65" dirty="0"/>
              <a:t> </a:t>
            </a:r>
            <a:r>
              <a:rPr spc="185" dirty="0"/>
              <a:t>neformalnog</a:t>
            </a:r>
            <a:r>
              <a:rPr spc="65" dirty="0"/>
              <a:t> </a:t>
            </a:r>
            <a:r>
              <a:rPr spc="145" dirty="0"/>
              <a:t>obrazovanja</a:t>
            </a:r>
            <a:r>
              <a:rPr spc="65" dirty="0"/>
              <a:t> </a:t>
            </a:r>
            <a:r>
              <a:rPr spc="114" dirty="0"/>
              <a:t>koristeći </a:t>
            </a:r>
            <a:r>
              <a:rPr spc="165" dirty="0"/>
              <a:t>metodološki</a:t>
            </a:r>
            <a:r>
              <a:rPr spc="80" dirty="0"/>
              <a:t> </a:t>
            </a:r>
            <a:r>
              <a:rPr spc="155" dirty="0"/>
              <a:t>pristup</a:t>
            </a:r>
            <a:r>
              <a:rPr spc="85" dirty="0"/>
              <a:t> </a:t>
            </a:r>
            <a:r>
              <a:rPr spc="130" dirty="0"/>
              <a:t>gejmifikacije.</a:t>
            </a:r>
          </a:p>
          <a:p>
            <a:pPr marL="12700" marR="5080" indent="288290" algn="just">
              <a:lnSpc>
                <a:spcPct val="103800"/>
              </a:lnSpc>
              <a:spcBef>
                <a:spcPts val="1315"/>
              </a:spcBef>
              <a:buFont typeface="Arial"/>
              <a:buChar char="•"/>
              <a:tabLst>
                <a:tab pos="300990" algn="l"/>
              </a:tabLst>
            </a:pPr>
            <a:r>
              <a:rPr spc="135" dirty="0"/>
              <a:t>Interaktivna</a:t>
            </a:r>
            <a:r>
              <a:rPr spc="75" dirty="0"/>
              <a:t> </a:t>
            </a:r>
            <a:r>
              <a:rPr spc="160" dirty="0"/>
              <a:t>društvena</a:t>
            </a:r>
            <a:r>
              <a:rPr spc="80" dirty="0"/>
              <a:t> </a:t>
            </a:r>
            <a:r>
              <a:rPr spc="190" dirty="0"/>
              <a:t>mreža</a:t>
            </a:r>
            <a:r>
              <a:rPr spc="80" dirty="0"/>
              <a:t> </a:t>
            </a:r>
            <a:r>
              <a:rPr spc="245" dirty="0"/>
              <a:t>gde</a:t>
            </a:r>
            <a:r>
              <a:rPr spc="75" dirty="0"/>
              <a:t> </a:t>
            </a:r>
            <a:r>
              <a:rPr spc="190" dirty="0"/>
              <a:t>mladi</a:t>
            </a:r>
            <a:r>
              <a:rPr spc="105" dirty="0"/>
              <a:t> </a:t>
            </a:r>
            <a:r>
              <a:rPr spc="265" dirty="0"/>
              <a:t>mogu </a:t>
            </a:r>
            <a:r>
              <a:rPr spc="114" dirty="0"/>
              <a:t>deliti</a:t>
            </a:r>
            <a:r>
              <a:rPr spc="60" dirty="0"/>
              <a:t> </a:t>
            </a:r>
            <a:r>
              <a:rPr spc="120" dirty="0"/>
              <a:t>svoje</a:t>
            </a:r>
            <a:r>
              <a:rPr spc="65" dirty="0"/>
              <a:t> </a:t>
            </a:r>
            <a:r>
              <a:rPr spc="135" dirty="0"/>
              <a:t>ideje</a:t>
            </a:r>
            <a:r>
              <a:rPr spc="65" dirty="0"/>
              <a:t> </a:t>
            </a:r>
            <a:r>
              <a:rPr spc="150" dirty="0"/>
              <a:t>o</a:t>
            </a:r>
            <a:r>
              <a:rPr spc="60" dirty="0"/>
              <a:t> </a:t>
            </a:r>
            <a:r>
              <a:rPr spc="215" dirty="0"/>
              <a:t>urbanom</a:t>
            </a:r>
            <a:r>
              <a:rPr spc="65" dirty="0"/>
              <a:t> </a:t>
            </a:r>
            <a:r>
              <a:rPr spc="145" dirty="0"/>
              <a:t>planiranju</a:t>
            </a:r>
            <a:r>
              <a:rPr spc="65" dirty="0"/>
              <a:t> </a:t>
            </a:r>
            <a:r>
              <a:rPr spc="160" dirty="0"/>
              <a:t>sa</a:t>
            </a:r>
            <a:r>
              <a:rPr spc="90" dirty="0"/>
              <a:t> </a:t>
            </a:r>
            <a:r>
              <a:rPr spc="200" dirty="0"/>
              <a:t>rodnom </a:t>
            </a:r>
            <a:r>
              <a:rPr spc="155" dirty="0"/>
              <a:t>perspektivom.</a:t>
            </a:r>
            <a:r>
              <a:rPr spc="60" dirty="0"/>
              <a:t> </a:t>
            </a:r>
            <a:r>
              <a:rPr spc="95" dirty="0"/>
              <a:t>To</a:t>
            </a:r>
            <a:r>
              <a:rPr spc="65" dirty="0"/>
              <a:t> </a:t>
            </a:r>
            <a:r>
              <a:rPr spc="105" dirty="0"/>
              <a:t>je</a:t>
            </a:r>
            <a:r>
              <a:rPr spc="60" dirty="0"/>
              <a:t> </a:t>
            </a:r>
            <a:r>
              <a:rPr spc="135" dirty="0"/>
              <a:t>Virtualni</a:t>
            </a:r>
            <a:r>
              <a:rPr spc="65" dirty="0"/>
              <a:t> </a:t>
            </a:r>
            <a:r>
              <a:rPr spc="155" dirty="0"/>
              <a:t>simulator</a:t>
            </a:r>
            <a:r>
              <a:rPr spc="60" dirty="0"/>
              <a:t> </a:t>
            </a:r>
            <a:r>
              <a:rPr spc="185" dirty="0"/>
              <a:t>grada</a:t>
            </a:r>
            <a:r>
              <a:rPr spc="90" dirty="0"/>
              <a:t> </a:t>
            </a:r>
            <a:r>
              <a:rPr spc="220" dirty="0"/>
              <a:t>gde </a:t>
            </a:r>
            <a:r>
              <a:rPr spc="150" dirty="0"/>
              <a:t>svojim</a:t>
            </a:r>
            <a:r>
              <a:rPr spc="70" dirty="0"/>
              <a:t> </a:t>
            </a:r>
            <a:r>
              <a:rPr spc="170" dirty="0"/>
              <a:t>delovanjem</a:t>
            </a:r>
            <a:r>
              <a:rPr spc="70" dirty="0"/>
              <a:t> </a:t>
            </a:r>
            <a:r>
              <a:rPr spc="285" dirty="0"/>
              <a:t>mogu</a:t>
            </a:r>
            <a:r>
              <a:rPr spc="70" dirty="0"/>
              <a:t> </a:t>
            </a:r>
            <a:r>
              <a:rPr spc="135" dirty="0"/>
              <a:t>zaista</a:t>
            </a:r>
            <a:r>
              <a:rPr spc="70" dirty="0"/>
              <a:t> </a:t>
            </a:r>
            <a:r>
              <a:rPr spc="135" dirty="0"/>
              <a:t>uticati</a:t>
            </a:r>
            <a:r>
              <a:rPr spc="75" dirty="0"/>
              <a:t> </a:t>
            </a:r>
            <a:r>
              <a:rPr spc="204" dirty="0"/>
              <a:t>na</a:t>
            </a:r>
            <a:r>
              <a:rPr spc="70" dirty="0"/>
              <a:t> </a:t>
            </a:r>
            <a:r>
              <a:rPr spc="105" dirty="0"/>
              <a:t>taj</a:t>
            </a:r>
            <a:r>
              <a:rPr spc="95" dirty="0"/>
              <a:t> </a:t>
            </a:r>
            <a:r>
              <a:rPr spc="125" dirty="0"/>
              <a:t>grad.</a:t>
            </a:r>
          </a:p>
          <a:p>
            <a:pPr>
              <a:lnSpc>
                <a:spcPct val="100000"/>
              </a:lnSpc>
              <a:spcBef>
                <a:spcPts val="90"/>
              </a:spcBef>
              <a:buClr>
                <a:srgbClr val="FF636C"/>
              </a:buClr>
              <a:buFont typeface="Arial"/>
              <a:buChar char="•"/>
            </a:pPr>
            <a:endParaRPr spc="125" dirty="0"/>
          </a:p>
          <a:p>
            <a:pPr marL="17780" marR="304165" indent="285750">
              <a:lnSpc>
                <a:spcPct val="103800"/>
              </a:lnSpc>
              <a:buFont typeface="Arial"/>
              <a:buChar char="•"/>
              <a:tabLst>
                <a:tab pos="303530" algn="l"/>
              </a:tabLst>
            </a:pPr>
            <a:r>
              <a:rPr spc="145" dirty="0"/>
              <a:t>Ovaj</a:t>
            </a:r>
            <a:r>
              <a:rPr spc="75" dirty="0"/>
              <a:t> </a:t>
            </a:r>
            <a:r>
              <a:rPr spc="195" dirty="0"/>
              <a:t>program</a:t>
            </a:r>
            <a:r>
              <a:rPr spc="80" dirty="0"/>
              <a:t> </a:t>
            </a:r>
            <a:r>
              <a:rPr spc="160" dirty="0"/>
              <a:t>takođe</a:t>
            </a:r>
            <a:r>
              <a:rPr spc="80" dirty="0"/>
              <a:t> </a:t>
            </a:r>
            <a:r>
              <a:rPr spc="160" dirty="0"/>
              <a:t>uključuje</a:t>
            </a:r>
            <a:r>
              <a:rPr spc="75" dirty="0"/>
              <a:t> </a:t>
            </a:r>
            <a:r>
              <a:rPr spc="114" dirty="0"/>
              <a:t>interaktivni </a:t>
            </a:r>
            <a:r>
              <a:rPr spc="150" dirty="0"/>
              <a:t>flipbook</a:t>
            </a:r>
            <a:r>
              <a:rPr spc="60" dirty="0"/>
              <a:t> </a:t>
            </a:r>
            <a:r>
              <a:rPr spc="65" dirty="0"/>
              <a:t>i </a:t>
            </a:r>
            <a:r>
              <a:rPr spc="165" dirty="0"/>
              <a:t>podržava</a:t>
            </a:r>
            <a:r>
              <a:rPr spc="65" dirty="0"/>
              <a:t> </a:t>
            </a:r>
            <a:r>
              <a:rPr spc="160" dirty="0"/>
              <a:t>sinhrone</a:t>
            </a:r>
            <a:r>
              <a:rPr spc="65" dirty="0"/>
              <a:t> </a:t>
            </a:r>
            <a:r>
              <a:rPr spc="95" dirty="0"/>
              <a:t>sesije.</a:t>
            </a:r>
            <a:r>
              <a:rPr spc="65" dirty="0"/>
              <a:t> </a:t>
            </a:r>
            <a:r>
              <a:rPr spc="150" dirty="0"/>
              <a:t>Zajedno,</a:t>
            </a:r>
            <a:r>
              <a:rPr spc="65" dirty="0"/>
              <a:t> </a:t>
            </a:r>
            <a:r>
              <a:rPr spc="85" dirty="0"/>
              <a:t>ovi </a:t>
            </a:r>
            <a:r>
              <a:rPr spc="170" dirty="0"/>
              <a:t>elementi</a:t>
            </a:r>
            <a:r>
              <a:rPr spc="80" dirty="0"/>
              <a:t> </a:t>
            </a:r>
            <a:r>
              <a:rPr spc="120" dirty="0"/>
              <a:t>stvaraju</a:t>
            </a:r>
            <a:r>
              <a:rPr spc="80" dirty="0"/>
              <a:t> </a:t>
            </a:r>
            <a:r>
              <a:rPr spc="160" dirty="0"/>
              <a:t>angažovano,</a:t>
            </a:r>
            <a:r>
              <a:rPr spc="80" dirty="0"/>
              <a:t> </a:t>
            </a:r>
            <a:r>
              <a:rPr spc="135" dirty="0"/>
              <a:t>interaktivno</a:t>
            </a:r>
            <a:r>
              <a:rPr spc="80" dirty="0"/>
              <a:t> </a:t>
            </a:r>
            <a:r>
              <a:rPr spc="15" dirty="0"/>
              <a:t>i </a:t>
            </a:r>
            <a:r>
              <a:rPr spc="160" dirty="0"/>
              <a:t>podržavajuće</a:t>
            </a:r>
            <a:r>
              <a:rPr spc="80" dirty="0"/>
              <a:t> </a:t>
            </a:r>
            <a:r>
              <a:rPr spc="160" dirty="0"/>
              <a:t>okruženje</a:t>
            </a:r>
            <a:r>
              <a:rPr spc="80" dirty="0"/>
              <a:t> </a:t>
            </a:r>
            <a:r>
              <a:rPr spc="170" dirty="0"/>
              <a:t>za</a:t>
            </a:r>
            <a:r>
              <a:rPr spc="80" dirty="0"/>
              <a:t> </a:t>
            </a:r>
            <a:r>
              <a:rPr spc="130" dirty="0"/>
              <a:t>učenje.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410774" y="738276"/>
          <a:ext cx="9446895" cy="5678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8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7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5315">
                <a:tc gridSpan="6">
                  <a:txBody>
                    <a:bodyPr/>
                    <a:lstStyle/>
                    <a:p>
                      <a:pPr marR="37655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</a:t>
                      </a:r>
                      <a:r>
                        <a:rPr sz="14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</a:t>
                      </a:r>
                      <a:r>
                        <a:rPr sz="14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4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SESIJA</a:t>
                      </a:r>
                      <a:r>
                        <a:rPr sz="14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1490345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Specifični</a:t>
                      </a:r>
                      <a:r>
                        <a:rPr sz="12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cilj: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Praćenje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iskustva;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osiguravanje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2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dele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svoje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ideje.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Vreme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58165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ctr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1100" b="1" spc="11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Sadržaj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92455" marR="538480" indent="-40640">
                        <a:lnSpc>
                          <a:spcPts val="1300"/>
                        </a:lnSpc>
                        <a:spcBef>
                          <a:spcPts val="275"/>
                        </a:spcBef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Metode</a:t>
                      </a:r>
                      <a:r>
                        <a:rPr sz="1100" b="1" spc="7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tehnike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209550" algn="ctr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Resursi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05740">
                        <a:lnSpc>
                          <a:spcPct val="106100"/>
                        </a:lnSpc>
                      </a:pP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-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spc="-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-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nedoumica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-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43840">
                        <a:lnSpc>
                          <a:spcPts val="1300"/>
                        </a:lnSpc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Demonstrativno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afirmativni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metod: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individualni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grupni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kontakt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podrška.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ts val="1260"/>
                        </a:lnSpc>
                        <a:spcBef>
                          <a:spcPts val="5"/>
                        </a:spcBef>
                      </a:pPr>
                      <a:r>
                        <a:rPr sz="1100" spc="-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stolica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ts val="1260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(10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+1)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145415">
                        <a:lnSpc>
                          <a:spcPts val="1200"/>
                        </a:lnSpc>
                        <a:spcBef>
                          <a:spcPts val="1220"/>
                        </a:spcBef>
                      </a:pP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Pedagoški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vodič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sesiju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ts val="1180"/>
                        </a:lnSpc>
                      </a:pP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trenera)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56210">
                        <a:lnSpc>
                          <a:spcPct val="100000"/>
                        </a:lnSpc>
                      </a:pP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62610">
                        <a:lnSpc>
                          <a:spcPts val="1200"/>
                        </a:lnSpc>
                      </a:pPr>
                      <a:r>
                        <a:rPr sz="1100" spc="2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49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447675" indent="168910">
                        <a:lnSpc>
                          <a:spcPts val="1200"/>
                        </a:lnSpc>
                        <a:spcBef>
                          <a:spcPts val="27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polaznici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učestvuju?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Zašto?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Snage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slabosti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Iskustvene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poteškoće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9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79375">
                        <a:lnSpc>
                          <a:spcPts val="13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interogativni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100" spc="-1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"/>
                          <a:cs typeface="Century"/>
                        </a:rPr>
                        <a:t>Pauza.</a:t>
                      </a:r>
                      <a:endParaRPr sz="1100">
                        <a:latin typeface="Century"/>
                        <a:cs typeface="Century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56210">
                        <a:lnSpc>
                          <a:spcPct val="100000"/>
                        </a:lnSpc>
                      </a:pP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168910">
                        <a:lnSpc>
                          <a:spcPts val="130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Podizanje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svesti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747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sam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naučio/la?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49275">
                        <a:lnSpc>
                          <a:spcPts val="1200"/>
                        </a:lnSpc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Aktivni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Istraživački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rad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ts val="1260"/>
                        </a:lnSpc>
                        <a:spcBef>
                          <a:spcPts val="140"/>
                        </a:spcBef>
                      </a:pP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40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kartica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237490">
                        <a:lnSpc>
                          <a:spcPts val="1200"/>
                        </a:lnSpc>
                        <a:spcBef>
                          <a:spcPts val="80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pitanjima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(4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svakog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polaznika)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olovaka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Hronometar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5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30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Deljenje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90195">
                        <a:lnSpc>
                          <a:spcPts val="1200"/>
                        </a:lnSpc>
                        <a:spcBef>
                          <a:spcPts val="5"/>
                        </a:spcBef>
                      </a:pP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Debata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podsticanje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deljenje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161290">
                        <a:lnSpc>
                          <a:spcPts val="1200"/>
                        </a:lnSpc>
                        <a:spcBef>
                          <a:spcPts val="280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polaznik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mora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igri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putem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svog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naloga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(poželjno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koristiti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računar).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200" b="1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Ukupno:</a:t>
                      </a:r>
                      <a:r>
                        <a:rPr sz="1200" b="1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200" b="1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sata</a:t>
                      </a:r>
                      <a:r>
                        <a:rPr sz="1200" b="1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i </a:t>
                      </a:r>
                      <a:r>
                        <a:rPr sz="1200" b="1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15</a:t>
                      </a:r>
                      <a:r>
                        <a:rPr sz="1200" b="1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minuta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148903"/>
              </p:ext>
            </p:extLst>
          </p:nvPr>
        </p:nvGraphicFramePr>
        <p:xfrm>
          <a:off x="1394838" y="544950"/>
          <a:ext cx="9109710" cy="2463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1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07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4203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Razjašnjavanje</a:t>
                      </a:r>
                      <a:r>
                        <a:rPr sz="14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nedoumica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470">
                <a:tc gridSpan="2">
                  <a:txBody>
                    <a:bodyPr/>
                    <a:lstStyle/>
                    <a:p>
                      <a:pPr marL="38100">
                        <a:lnSpc>
                          <a:spcPts val="1265"/>
                        </a:lnSpc>
                      </a:pPr>
                      <a:r>
                        <a:rPr sz="1200" b="1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Description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233679" marR="218440">
                        <a:lnSpc>
                          <a:spcPts val="1300"/>
                        </a:lnSpc>
                        <a:spcBef>
                          <a:spcPts val="35"/>
                        </a:spcBef>
                      </a:pP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This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initial</a:t>
                      </a:r>
                      <a:r>
                        <a:rPr sz="1100" spc="2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dynamic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intended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be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relaxed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way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2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making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participants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feel</a:t>
                      </a:r>
                      <a:r>
                        <a:rPr sz="1100" spc="2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ease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start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interacting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through</a:t>
                      </a:r>
                      <a:r>
                        <a:rPr sz="1100" spc="2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exchange</a:t>
                      </a:r>
                      <a:r>
                        <a:rPr sz="1100" spc="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information,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experiences</a:t>
                      </a:r>
                      <a:r>
                        <a:rPr sz="1100" spc="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1100" spc="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ideas.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ts val="1220"/>
                        </a:lnSpc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Koraci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9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170"/>
                        </a:lnSpc>
                        <a:tabLst>
                          <a:tab pos="266700" algn="l"/>
                        </a:tabLst>
                      </a:pP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1.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odgovoriti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vezi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eksperimentom.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Takođe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pružiti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38100" marR="639445">
                        <a:lnSpc>
                          <a:spcPts val="1300"/>
                        </a:lnSpc>
                        <a:spcBef>
                          <a:spcPts val="4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kontakt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podatke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nedoumica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tokom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izvođenja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eksperimenta.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uglavnom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obrađena afirmativno-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demonstrativnim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metodom: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individualni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grupni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kontakt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podrška.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object 3"/>
          <p:cNvGrpSpPr/>
          <p:nvPr/>
        </p:nvGrpSpPr>
        <p:grpSpPr>
          <a:xfrm>
            <a:off x="1394838" y="3316725"/>
            <a:ext cx="9123045" cy="1407160"/>
            <a:chOff x="1394838" y="3316725"/>
            <a:chExt cx="9123045" cy="1407160"/>
          </a:xfrm>
        </p:grpSpPr>
        <p:sp>
          <p:nvSpPr>
            <p:cNvPr id="4" name="object 4"/>
            <p:cNvSpPr/>
            <p:nvPr/>
          </p:nvSpPr>
          <p:spPr>
            <a:xfrm>
              <a:off x="1401188" y="3316725"/>
              <a:ext cx="0" cy="681355"/>
            </a:xfrm>
            <a:custGeom>
              <a:avLst/>
              <a:gdLst/>
              <a:ahLst/>
              <a:cxnLst/>
              <a:rect l="l" t="t" r="r" b="b"/>
              <a:pathLst>
                <a:path h="681354">
                  <a:moveTo>
                    <a:pt x="0" y="0"/>
                  </a:moveTo>
                  <a:lnTo>
                    <a:pt x="0" y="68112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01188" y="3997850"/>
              <a:ext cx="0" cy="725805"/>
            </a:xfrm>
            <a:custGeom>
              <a:avLst/>
              <a:gdLst/>
              <a:ahLst/>
              <a:cxnLst/>
              <a:rect l="l" t="t" r="r" b="b"/>
              <a:pathLst>
                <a:path h="725804">
                  <a:moveTo>
                    <a:pt x="0" y="0"/>
                  </a:moveTo>
                  <a:lnTo>
                    <a:pt x="0" y="725800"/>
                  </a:lnTo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511213" y="3316725"/>
              <a:ext cx="0" cy="681355"/>
            </a:xfrm>
            <a:custGeom>
              <a:avLst/>
              <a:gdLst/>
              <a:ahLst/>
              <a:cxnLst/>
              <a:rect l="l" t="t" r="r" b="b"/>
              <a:pathLst>
                <a:path h="681354">
                  <a:moveTo>
                    <a:pt x="0" y="0"/>
                  </a:moveTo>
                  <a:lnTo>
                    <a:pt x="0" y="68112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11213" y="3997850"/>
              <a:ext cx="0" cy="725805"/>
            </a:xfrm>
            <a:custGeom>
              <a:avLst/>
              <a:gdLst/>
              <a:ahLst/>
              <a:cxnLst/>
              <a:rect l="l" t="t" r="r" b="b"/>
              <a:pathLst>
                <a:path h="725804">
                  <a:moveTo>
                    <a:pt x="0" y="0"/>
                  </a:moveTo>
                  <a:lnTo>
                    <a:pt x="0" y="725800"/>
                  </a:lnTo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94838" y="3323075"/>
              <a:ext cx="9123045" cy="0"/>
            </a:xfrm>
            <a:custGeom>
              <a:avLst/>
              <a:gdLst/>
              <a:ahLst/>
              <a:cxnLst/>
              <a:rect l="l" t="t" r="r" b="b"/>
              <a:pathLst>
                <a:path w="9123045">
                  <a:moveTo>
                    <a:pt x="0" y="0"/>
                  </a:moveTo>
                  <a:lnTo>
                    <a:pt x="9122725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94838" y="4717300"/>
              <a:ext cx="9123045" cy="0"/>
            </a:xfrm>
            <a:custGeom>
              <a:avLst/>
              <a:gdLst/>
              <a:ahLst/>
              <a:cxnLst/>
              <a:rect l="l" t="t" r="r" b="b"/>
              <a:pathLst>
                <a:path w="9123045">
                  <a:moveTo>
                    <a:pt x="0" y="0"/>
                  </a:moveTo>
                  <a:lnTo>
                    <a:pt x="9122725" y="0"/>
                  </a:lnTo>
                </a:path>
              </a:pathLst>
            </a:custGeom>
            <a:ln w="12700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394838" y="3323075"/>
            <a:ext cx="9123045" cy="6813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endParaRPr sz="1400">
              <a:latin typeface="Times New Roman"/>
              <a:cs typeface="Times New Roman"/>
            </a:endParaRPr>
          </a:p>
          <a:p>
            <a:pPr marR="829944" algn="ctr">
              <a:lnSpc>
                <a:spcPct val="100000"/>
              </a:lnSpc>
            </a:pPr>
            <a:r>
              <a:rPr sz="1400" spc="135" dirty="0">
                <a:solidFill>
                  <a:srgbClr val="595959"/>
                </a:solidFill>
                <a:latin typeface="Calibri"/>
                <a:cs typeface="Calibri"/>
              </a:rPr>
              <a:t>Praćenje</a:t>
            </a:r>
            <a:r>
              <a:rPr sz="1400" spc="7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595959"/>
                </a:solidFill>
                <a:latin typeface="Calibri"/>
                <a:cs typeface="Calibri"/>
              </a:rPr>
              <a:t>iskustva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01188" y="3997850"/>
            <a:ext cx="9110345" cy="71945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0"/>
              </a:lnSpc>
            </a:pPr>
            <a:r>
              <a:rPr sz="1200" b="1" spc="125" dirty="0">
                <a:solidFill>
                  <a:srgbClr val="595959"/>
                </a:solidFill>
                <a:latin typeface="Calibri"/>
                <a:cs typeface="Calibri"/>
              </a:rPr>
              <a:t>Description</a:t>
            </a:r>
            <a:endParaRPr sz="1200">
              <a:latin typeface="Calibri"/>
              <a:cs typeface="Calibri"/>
            </a:endParaRPr>
          </a:p>
          <a:p>
            <a:pPr marL="245110" marR="127000">
              <a:lnSpc>
                <a:spcPts val="1300"/>
              </a:lnSpc>
              <a:spcBef>
                <a:spcPts val="50"/>
              </a:spcBef>
            </a:pP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The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65" dirty="0">
                <a:solidFill>
                  <a:srgbClr val="595959"/>
                </a:solidFill>
                <a:latin typeface="Calibri"/>
                <a:cs typeface="Calibri"/>
              </a:rPr>
              <a:t>trainer</a:t>
            </a:r>
            <a:r>
              <a:rPr sz="1100" spc="9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55" dirty="0">
                <a:solidFill>
                  <a:srgbClr val="595959"/>
                </a:solidFill>
                <a:latin typeface="Calibri"/>
                <a:cs typeface="Calibri"/>
              </a:rPr>
              <a:t>will</a:t>
            </a:r>
            <a:r>
              <a:rPr sz="1100" spc="10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10" dirty="0">
                <a:solidFill>
                  <a:srgbClr val="595959"/>
                </a:solidFill>
                <a:latin typeface="Calibri"/>
                <a:cs typeface="Calibri"/>
              </a:rPr>
              <a:t>ask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the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75" dirty="0">
                <a:solidFill>
                  <a:srgbClr val="595959"/>
                </a:solidFill>
                <a:latin typeface="Calibri"/>
                <a:cs typeface="Calibri"/>
              </a:rPr>
              <a:t>trainees</a:t>
            </a:r>
            <a:r>
              <a:rPr sz="1100" spc="9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10" dirty="0">
                <a:solidFill>
                  <a:srgbClr val="595959"/>
                </a:solidFill>
                <a:latin typeface="Calibri"/>
                <a:cs typeface="Calibri"/>
              </a:rPr>
              <a:t>about</a:t>
            </a:r>
            <a:r>
              <a:rPr sz="1100" spc="9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25" dirty="0">
                <a:solidFill>
                  <a:srgbClr val="595959"/>
                </a:solidFill>
                <a:latin typeface="Calibri"/>
                <a:cs typeface="Calibri"/>
              </a:rPr>
              <a:t>how</a:t>
            </a:r>
            <a:r>
              <a:rPr sz="1100" spc="6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the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90" dirty="0">
                <a:solidFill>
                  <a:srgbClr val="595959"/>
                </a:solidFill>
                <a:latin typeface="Calibri"/>
                <a:cs typeface="Calibri"/>
              </a:rPr>
              <a:t>experience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10" dirty="0">
                <a:solidFill>
                  <a:srgbClr val="595959"/>
                </a:solidFill>
                <a:latin typeface="Calibri"/>
                <a:cs typeface="Calibri"/>
              </a:rPr>
              <a:t>went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-</a:t>
            </a:r>
            <a:r>
              <a:rPr sz="1100" spc="9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especially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the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40" dirty="0">
                <a:solidFill>
                  <a:srgbClr val="595959"/>
                </a:solidFill>
                <a:latin typeface="Calibri"/>
                <a:cs typeface="Calibri"/>
              </a:rPr>
              <a:t>main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65" dirty="0">
                <a:solidFill>
                  <a:srgbClr val="595959"/>
                </a:solidFill>
                <a:latin typeface="Calibri"/>
                <a:cs typeface="Calibri"/>
              </a:rPr>
              <a:t>difficulties</a:t>
            </a:r>
            <a:r>
              <a:rPr sz="1100" spc="95" dirty="0">
                <a:solidFill>
                  <a:srgbClr val="595959"/>
                </a:solidFill>
                <a:latin typeface="Calibri"/>
                <a:cs typeface="Calibri"/>
              </a:rPr>
              <a:t> they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experienced.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95" dirty="0">
                <a:solidFill>
                  <a:srgbClr val="595959"/>
                </a:solidFill>
                <a:latin typeface="Calibri"/>
                <a:cs typeface="Calibri"/>
              </a:rPr>
              <a:t>They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0" dirty="0">
                <a:solidFill>
                  <a:srgbClr val="595959"/>
                </a:solidFill>
                <a:latin typeface="Calibri"/>
                <a:cs typeface="Calibri"/>
              </a:rPr>
              <a:t>should </a:t>
            </a:r>
            <a:r>
              <a:rPr sz="1100" spc="80" dirty="0">
                <a:solidFill>
                  <a:srgbClr val="595959"/>
                </a:solidFill>
                <a:latin typeface="Calibri"/>
                <a:cs typeface="Calibri"/>
              </a:rPr>
              <a:t>also</a:t>
            </a:r>
            <a:r>
              <a:rPr sz="1100" spc="-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find</a:t>
            </a:r>
            <a:r>
              <a:rPr sz="1100" spc="7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out</a:t>
            </a:r>
            <a:r>
              <a:rPr sz="1100" spc="1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20" dirty="0">
                <a:solidFill>
                  <a:srgbClr val="595959"/>
                </a:solidFill>
                <a:latin typeface="Calibri"/>
                <a:cs typeface="Calibri"/>
              </a:rPr>
              <a:t>why</a:t>
            </a:r>
            <a:r>
              <a:rPr sz="110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40" dirty="0">
                <a:solidFill>
                  <a:srgbClr val="595959"/>
                </a:solidFill>
                <a:latin typeface="Calibri"/>
                <a:cs typeface="Calibri"/>
              </a:rPr>
              <a:t>some</a:t>
            </a:r>
            <a:r>
              <a:rPr sz="110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75" dirty="0">
                <a:solidFill>
                  <a:srgbClr val="595959"/>
                </a:solidFill>
                <a:latin typeface="Calibri"/>
                <a:cs typeface="Calibri"/>
              </a:rPr>
              <a:t>trainees</a:t>
            </a:r>
            <a:r>
              <a:rPr sz="1100" spc="1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10" dirty="0">
                <a:solidFill>
                  <a:srgbClr val="595959"/>
                </a:solidFill>
                <a:latin typeface="Calibri"/>
                <a:cs typeface="Calibri"/>
              </a:rPr>
              <a:t>did</a:t>
            </a:r>
            <a:r>
              <a:rPr sz="1100" spc="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not</a:t>
            </a:r>
            <a:r>
              <a:rPr sz="1100" spc="1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95" dirty="0">
                <a:solidFill>
                  <a:srgbClr val="595959"/>
                </a:solidFill>
                <a:latin typeface="Calibri"/>
                <a:cs typeface="Calibri"/>
              </a:rPr>
              <a:t>take</a:t>
            </a:r>
            <a:r>
              <a:rPr sz="110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60" dirty="0">
                <a:solidFill>
                  <a:srgbClr val="595959"/>
                </a:solidFill>
                <a:latin typeface="Calibri"/>
                <a:cs typeface="Calibri"/>
              </a:rPr>
              <a:t>part,</a:t>
            </a:r>
            <a:r>
              <a:rPr sz="1100" spc="2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595959"/>
                </a:solidFill>
                <a:latin typeface="Calibri"/>
                <a:cs typeface="Calibri"/>
              </a:rPr>
              <a:t>if</a:t>
            </a:r>
            <a:r>
              <a:rPr sz="1100" spc="2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85" dirty="0">
                <a:solidFill>
                  <a:srgbClr val="595959"/>
                </a:solidFill>
                <a:latin typeface="Calibri"/>
                <a:cs typeface="Calibri"/>
              </a:rPr>
              <a:t>this</a:t>
            </a:r>
            <a:r>
              <a:rPr sz="1100" spc="1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60" dirty="0">
                <a:solidFill>
                  <a:srgbClr val="595959"/>
                </a:solidFill>
                <a:latin typeface="Calibri"/>
                <a:cs typeface="Calibri"/>
              </a:rPr>
              <a:t>is</a:t>
            </a:r>
            <a:r>
              <a:rPr sz="1100" spc="1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105" dirty="0">
                <a:solidFill>
                  <a:srgbClr val="595959"/>
                </a:solidFill>
                <a:latin typeface="Calibri"/>
                <a:cs typeface="Calibri"/>
              </a:rPr>
              <a:t>the</a:t>
            </a:r>
            <a:r>
              <a:rPr sz="1100" spc="-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100" spc="65" dirty="0">
                <a:solidFill>
                  <a:srgbClr val="595959"/>
                </a:solidFill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67263" y="3493401"/>
            <a:ext cx="17399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235" dirty="0">
                <a:solidFill>
                  <a:srgbClr val="7F7F7F"/>
                </a:solidFill>
                <a:latin typeface="Calibri"/>
                <a:cs typeface="Calibri"/>
              </a:rPr>
              <a:t>m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6457"/>
              </p:ext>
            </p:extLst>
          </p:nvPr>
        </p:nvGraphicFramePr>
        <p:xfrm>
          <a:off x="1536382" y="838200"/>
          <a:ext cx="9119235" cy="47502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1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7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380">
                <a:tc gridSpan="2">
                  <a:txBody>
                    <a:bodyPr/>
                    <a:lstStyle/>
                    <a:p>
                      <a:pPr marR="345440" algn="ctr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1400" b="1" spc="1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Podizanje</a:t>
                      </a:r>
                      <a:r>
                        <a:rPr sz="1400" b="1" spc="7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svesti</a:t>
                      </a:r>
                      <a:r>
                        <a:rPr sz="1400" b="1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1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400" b="1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1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problemima</a:t>
                      </a:r>
                      <a:r>
                        <a:rPr sz="1400" b="1" spc="7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1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grada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193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231">
                <a:tc gridSpan="2">
                  <a:txBody>
                    <a:bodyPr/>
                    <a:lstStyle/>
                    <a:p>
                      <a:pPr marL="38100" marR="3175">
                        <a:lnSpc>
                          <a:spcPts val="1295"/>
                        </a:lnSpc>
                      </a:pPr>
                      <a:r>
                        <a:rPr sz="1200" b="1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OPIS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38100">
                        <a:lnSpc>
                          <a:spcPts val="1300"/>
                        </a:lnSpc>
                        <a:spcBef>
                          <a:spcPts val="15"/>
                        </a:spcBef>
                      </a:pP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Kako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procenili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učešće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polaznika</a:t>
                      </a:r>
                      <a:r>
                        <a:rPr sz="1100" spc="3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i,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istovremeno,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podstakli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motivisali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ih,</a:t>
                      </a:r>
                      <a:r>
                        <a:rPr sz="1100" spc="3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trener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započeti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formativnu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dinamiku.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Cilj</a:t>
                      </a:r>
                      <a:r>
                        <a:rPr sz="1100" spc="3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ove </a:t>
                      </a:r>
                      <a:r>
                        <a:rPr sz="1100" spc="13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dinamike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senzibilizacija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polaznika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stvarne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probleme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gradova.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3810" algn="ctr">
                        <a:lnSpc>
                          <a:spcPts val="1160"/>
                        </a:lnSpc>
                      </a:pPr>
                      <a:r>
                        <a:rPr sz="1100" b="1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3175" algn="ctr">
                        <a:lnSpc>
                          <a:spcPts val="1160"/>
                        </a:lnSpc>
                      </a:pPr>
                      <a:r>
                        <a:rPr sz="1100" b="1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Koraci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930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3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11811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175">
                        <a:lnSpc>
                          <a:spcPts val="1220"/>
                        </a:lnSpc>
                        <a:tabLst>
                          <a:tab pos="266700" algn="l"/>
                        </a:tabLst>
                      </a:pPr>
                      <a:r>
                        <a:rPr sz="1100" spc="-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1.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treba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naizmenično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izvuku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4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kartice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jednu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jednu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(bez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gledanja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sadržaja)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(maks.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5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min).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3175" algn="just">
                        <a:lnSpc>
                          <a:spcPts val="1130"/>
                        </a:lnSpc>
                      </a:pP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2.</a:t>
                      </a:r>
                      <a:r>
                        <a:rPr sz="1100" spc="3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Kada</a:t>
                      </a:r>
                      <a:r>
                        <a:rPr sz="1100" spc="2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svaki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polaznik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ima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4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kartice,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treba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pogleda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njima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odgovori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njih.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spc="20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2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50800" marR="199390" algn="just">
                        <a:lnSpc>
                          <a:spcPct val="106100"/>
                        </a:lnSpc>
                      </a:pP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usmerena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statističke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teorijske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podatke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problemima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sadržaj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pokriven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igri.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21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bi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odgovorili</a:t>
                      </a:r>
                      <a:r>
                        <a:rPr sz="1100" spc="2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 </a:t>
                      </a:r>
                      <a:r>
                        <a:rPr sz="1100" spc="8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pitanja,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morati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slobodno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kreću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prostoriji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razgovaraju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različitim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polaznicima</a:t>
                      </a:r>
                      <a:r>
                        <a:rPr sz="1100" spc="25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kako</a:t>
                      </a:r>
                      <a:r>
                        <a:rPr sz="1100" spc="2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bi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prikupili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odgovore.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znaju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odgovor,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odgovoriti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bez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konsultacije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kolegama.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495300" marR="3175" algn="just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00" u="sng" spc="9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*PowerPoint</a:t>
                      </a:r>
                      <a:r>
                        <a:rPr sz="1100" u="sng" spc="5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5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dokument</a:t>
                      </a:r>
                      <a:r>
                        <a:rPr sz="1100" u="sng" spc="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2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možete</a:t>
                      </a:r>
                      <a:r>
                        <a:rPr sz="1100" u="sng" spc="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pronaći</a:t>
                      </a:r>
                      <a:r>
                        <a:rPr sz="1100" u="sng" spc="6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u="sng" spc="6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8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fascikli</a:t>
                      </a:r>
                      <a:r>
                        <a:rPr sz="1100" u="sng" spc="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6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sesije, </a:t>
                      </a:r>
                      <a:r>
                        <a:rPr sz="1100" u="sng" spc="12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odštampajte</a:t>
                      </a:r>
                      <a:r>
                        <a:rPr sz="1100" u="sng" spc="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u="sng" spc="6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8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isecite</a:t>
                      </a:r>
                      <a:r>
                        <a:rPr sz="1100" u="sng" spc="6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7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kartice.</a:t>
                      </a:r>
                      <a:r>
                        <a:rPr sz="1100" u="sng" spc="50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495300" marR="73025" algn="just">
                        <a:lnSpc>
                          <a:spcPts val="1200"/>
                        </a:lnSpc>
                        <a:spcBef>
                          <a:spcPts val="790"/>
                        </a:spcBef>
                      </a:pPr>
                      <a:r>
                        <a:rPr sz="1100" u="sng" spc="5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*Na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2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sledećim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slajdovima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0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ćete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pronaći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0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9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njihove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4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odgovore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14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organizovane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3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po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temama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2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kako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0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bi</a:t>
                      </a:r>
                      <a:r>
                        <a:rPr sz="1100" u="sng" spc="36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7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va</a:t>
                      </a:r>
                      <a:r>
                        <a:rPr sz="1100" u="none" spc="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4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pomogli</a:t>
                      </a:r>
                      <a:r>
                        <a:rPr sz="1100" u="sng" spc="5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40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u="sng" spc="5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sng" spc="105" dirty="0">
                          <a:solidFill>
                            <a:srgbClr val="7F7F7F"/>
                          </a:solidFill>
                          <a:uFill>
                            <a:solidFill>
                              <a:srgbClr val="7F7F7F"/>
                            </a:solidFill>
                          </a:uFill>
                          <a:latin typeface="Calibri"/>
                          <a:cs typeface="Calibri"/>
                        </a:rPr>
                        <a:t>ak</a:t>
                      </a:r>
                      <a:r>
                        <a:rPr sz="1100" u="none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tivnost</a:t>
                      </a:r>
                      <a:r>
                        <a:rPr sz="1100" u="none" spc="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none" spc="1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bude</a:t>
                      </a:r>
                      <a:r>
                        <a:rPr sz="1100" u="none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u="none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dinamičnija.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8953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175">
                        <a:lnSpc>
                          <a:spcPts val="1025"/>
                        </a:lnSpc>
                      </a:pP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3.</a:t>
                      </a:r>
                      <a:r>
                        <a:rPr sz="1100" spc="2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Kada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istekne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vreme,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polaznici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treba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pročitaju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pitanja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odgovore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njih.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znaju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nisu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uspeli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  <a:p>
                      <a:pPr marL="38100" marR="3175">
                        <a:lnSpc>
                          <a:spcPts val="1260"/>
                        </a:lnSpc>
                      </a:pP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ga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razjasne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tokom</a:t>
                      </a:r>
                      <a:r>
                        <a:rPr sz="1100" spc="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dinamike,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zatražiti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pomoć</a:t>
                      </a:r>
                      <a:r>
                        <a:rPr sz="1100" spc="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drugih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polaznika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(maks.</a:t>
                      </a:r>
                      <a:r>
                        <a:rPr sz="1100" spc="5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15</a:t>
                      </a:r>
                      <a:r>
                        <a:rPr sz="1100" spc="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min).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8634">
                <a:tc>
                  <a:txBody>
                    <a:bodyPr/>
                    <a:lstStyle/>
                    <a:p>
                      <a:pPr marL="38735" algn="ctr">
                        <a:lnSpc>
                          <a:spcPts val="121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sz="1100" spc="-4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175">
                        <a:lnSpc>
                          <a:spcPts val="1215"/>
                        </a:lnSpc>
                      </a:pPr>
                      <a:r>
                        <a:rPr sz="1100" spc="6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4.</a:t>
                      </a:r>
                      <a:r>
                        <a:rPr sz="1100" spc="1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Ova</a:t>
                      </a:r>
                      <a:r>
                        <a:rPr sz="1100" spc="6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dinamika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prati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aktivni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metod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individualnog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grupnog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istraživačkog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rada</a:t>
                      </a:r>
                      <a:r>
                        <a:rPr sz="1100" spc="6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postavljenim</a:t>
                      </a:r>
                      <a:r>
                        <a:rPr sz="1100" spc="55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7F7F7F"/>
                          </a:solidFill>
                          <a:latin typeface="Calibri"/>
                          <a:cs typeface="Calibri"/>
                        </a:rPr>
                        <a:t>pitanjima.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056720"/>
              </p:ext>
            </p:extLst>
          </p:nvPr>
        </p:nvGraphicFramePr>
        <p:xfrm>
          <a:off x="536575" y="482959"/>
          <a:ext cx="11144250" cy="61066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115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32766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4635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Tačan</a:t>
                      </a:r>
                      <a:r>
                        <a:rPr sz="12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80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326390">
                        <a:lnSpc>
                          <a:spcPct val="1105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Ključni  elementi  za  eliminaciju  rizika  od uznemiravanja i rodno zasnovanog nasilja.</a:t>
                      </a:r>
                    </a:p>
                  </a:txBody>
                  <a:tcPr marL="0" marR="0" marT="215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9690">
                        <a:lnSpc>
                          <a:spcPts val="1390"/>
                        </a:lnSpc>
                      </a:pP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eliminaciju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rizika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rodno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zasnovanog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nasilja,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intervencije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infrastrukturi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specifična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osoblja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ključne.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085">
                <a:tc>
                  <a:txBody>
                    <a:bodyPr/>
                    <a:lstStyle/>
                    <a:p>
                      <a:pPr marL="171450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17145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Šta se može uraditi u smislu infrastrukture?</a:t>
                      </a:r>
                    </a:p>
                  </a:txBody>
                  <a:tcPr marL="0" marR="0" marT="1066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29590" algn="just">
                        <a:lnSpc>
                          <a:spcPts val="1390"/>
                        </a:lnSpc>
                        <a:spcBef>
                          <a:spcPts val="40"/>
                        </a:spcBef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Obezbe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đ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ivanje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osvetljenih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staza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izme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đ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u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razli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č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itih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sredstava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transporta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omogu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ava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enama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i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LGBTQIA+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osobama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da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putuju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bezbedno.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  <a:p>
                      <a:pPr marL="67945">
                        <a:lnSpc>
                          <a:spcPts val="1045"/>
                        </a:lnSpc>
                      </a:pP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50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58750">
                        <a:lnSpc>
                          <a:spcPct val="100000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15875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49225" algn="just">
                        <a:lnSpc>
                          <a:spcPts val="1390"/>
                        </a:lnSpc>
                        <a:spcBef>
                          <a:spcPts val="116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Zašto  obuka  osoblja  može  biti  dragocena intervencija  u  borbi  protiv  rodno  zasnovanog nasilja?</a:t>
                      </a:r>
                    </a:p>
                  </a:txBody>
                  <a:tcPr marL="0" marR="0" marT="1479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70815">
                        <a:lnSpc>
                          <a:spcPts val="1420"/>
                        </a:lnSpc>
                        <a:spcBef>
                          <a:spcPts val="35"/>
                        </a:spcBef>
                      </a:pP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osoblja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bezbednost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transportu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rodno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zasnovanom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osigurati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efikasan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spasavanju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agresiju.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6415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08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66090">
                        <a:lnSpc>
                          <a:spcPct val="112400"/>
                        </a:lnSpc>
                        <a:spcBef>
                          <a:spcPts val="67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Koja akcija može biti sprovedena za podizanje svesti o ovom problemu?</a:t>
                      </a:r>
                    </a:p>
                  </a:txBody>
                  <a:tcPr marL="0" marR="0" marT="850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85725">
                        <a:lnSpc>
                          <a:spcPts val="1420"/>
                        </a:lnSpc>
                        <a:spcBef>
                          <a:spcPts val="35"/>
                        </a:spcBef>
                      </a:pP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Kampanje</a:t>
                      </a:r>
                      <a:r>
                        <a:rPr sz="1100" spc="4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podizanja</a:t>
                      </a:r>
                      <a:r>
                        <a:rPr sz="1100" spc="4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svesti</a:t>
                      </a:r>
                      <a:r>
                        <a:rPr sz="1100" spc="4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protiv</a:t>
                      </a:r>
                      <a:r>
                        <a:rPr sz="1100" spc="4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r>
                        <a:rPr sz="1100" spc="4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rodno</a:t>
                      </a:r>
                      <a:r>
                        <a:rPr sz="1100" spc="4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zasnovanog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transportu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putnike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osoblje.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67945">
                        <a:lnSpc>
                          <a:spcPts val="1275"/>
                        </a:lnSpc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LGBTQIA+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61925">
                        <a:lnSpc>
                          <a:spcPct val="110500"/>
                        </a:lnSpc>
                        <a:spcBef>
                          <a:spcPts val="98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Kako  povećati  efikasne  odgovore  za  eliminaciju rodno zasnovanog nasilja?</a:t>
                      </a:r>
                    </a:p>
                  </a:txBody>
                  <a:tcPr marL="0" marR="0" marT="12509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88925">
                        <a:lnSpc>
                          <a:spcPts val="1390"/>
                        </a:lnSpc>
                        <a:spcBef>
                          <a:spcPts val="4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Prikupljanje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podataka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učestalosti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ovog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fenomena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javnom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prevozu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pomoći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planiranju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efikasnih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intervencija.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70">
                <a:tc>
                  <a:txBody>
                    <a:bodyPr/>
                    <a:lstStyle/>
                    <a:p>
                      <a:pPr marL="67945" marR="367665">
                        <a:lnSpc>
                          <a:spcPct val="107300"/>
                        </a:lnSpc>
                        <a:spcBef>
                          <a:spcPts val="470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57555">
                        <a:lnSpc>
                          <a:spcPct val="110500"/>
                        </a:lnSpc>
                        <a:spcBef>
                          <a:spcPts val="51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Da li čisti i sigurni javni toaleti pomažu u poboljšanju učešća žena u javnom životu?</a:t>
                      </a:r>
                    </a:p>
                  </a:txBody>
                  <a:tcPr marL="0" marR="0" marT="654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38125">
                        <a:lnSpc>
                          <a:spcPts val="1390"/>
                        </a:lnSpc>
                        <a:spcBef>
                          <a:spcPts val="5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Da,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pomažu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ženama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izlaze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kuća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bilo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kojem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periodu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meseca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duže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osećaju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67945">
                        <a:lnSpc>
                          <a:spcPts val="1290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813435">
                        <a:lnSpc>
                          <a:spcPct val="112400"/>
                        </a:lnSpc>
                        <a:spcBef>
                          <a:spcPts val="28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Da li čisti i sigurni javni toaleti pomažu u poboljšanju učešća trans osoba u javnom životu?</a:t>
                      </a:r>
                    </a:p>
                  </a:txBody>
                  <a:tcPr marL="0" marR="0" marT="355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3025">
                        <a:lnSpc>
                          <a:spcPts val="1420"/>
                        </a:lnSpc>
                        <a:spcBef>
                          <a:spcPts val="3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Da,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pomažu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trans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osobama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izlaze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kuća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3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bilo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kojem</a:t>
                      </a:r>
                      <a:r>
                        <a:rPr sz="1100" spc="3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periodu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meseca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duže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osećaju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67945">
                        <a:lnSpc>
                          <a:spcPts val="1275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 marR="117475">
                        <a:lnSpc>
                          <a:spcPct val="110500"/>
                        </a:lnSpc>
                        <a:spcBef>
                          <a:spcPts val="94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Da li pristupačni javni toaleti pomažu u poboljšanju učešća osoba sa invaliditetom u javnom životu?</a:t>
                      </a:r>
                    </a:p>
                  </a:txBody>
                  <a:tcPr marL="0" marR="0" marT="1193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27025">
                        <a:lnSpc>
                          <a:spcPts val="1390"/>
                        </a:lnSpc>
                        <a:spcBef>
                          <a:spcPts val="4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Da,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pomažu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osobama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invaliditetom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izlaze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kuća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bilo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periodu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meseca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duže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osećaju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67945">
                        <a:lnSpc>
                          <a:spcPts val="1285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14960">
                        <a:lnSpc>
                          <a:spcPct val="110500"/>
                        </a:lnSpc>
                        <a:spcBef>
                          <a:spcPts val="994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Koje su prednosti instaliranja rodno neutralnih javnih toaleta?</a:t>
                      </a:r>
                    </a:p>
                  </a:txBody>
                  <a:tcPr marL="0" marR="0" marT="12636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76225" algn="just">
                        <a:lnSpc>
                          <a:spcPts val="1390"/>
                        </a:lnSpc>
                        <a:spcBef>
                          <a:spcPts val="50"/>
                        </a:spcBef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Prednosti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uključivati: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skraćivanje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redova,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omogućavanje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deci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osobama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invaliditetom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budu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pratnji,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promovisanje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jednakosti,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jeftiniji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instalaciju.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4217187" y="105156"/>
            <a:ext cx="341376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50" dirty="0">
                <a:solidFill>
                  <a:srgbClr val="7F7F7F"/>
                </a:solidFill>
                <a:latin typeface="Calibri"/>
                <a:cs typeface="Calibri"/>
              </a:rPr>
              <a:t>Podizanje</a:t>
            </a:r>
            <a:r>
              <a:rPr sz="1400" b="1" spc="75" dirty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sz="1400" b="1" spc="120" dirty="0">
                <a:solidFill>
                  <a:srgbClr val="7F7F7F"/>
                </a:solidFill>
                <a:latin typeface="Calibri"/>
                <a:cs typeface="Calibri"/>
              </a:rPr>
              <a:t>svesti</a:t>
            </a:r>
            <a:r>
              <a:rPr sz="1400" b="1" spc="80" dirty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sz="1400" b="1" spc="150" dirty="0">
                <a:solidFill>
                  <a:srgbClr val="7F7F7F"/>
                </a:solidFill>
                <a:latin typeface="Calibri"/>
                <a:cs typeface="Calibri"/>
              </a:rPr>
              <a:t>o</a:t>
            </a:r>
            <a:r>
              <a:rPr sz="1400" b="1" spc="80" dirty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7F7F7F"/>
                </a:solidFill>
                <a:latin typeface="Calibri"/>
                <a:cs typeface="Calibri"/>
              </a:rPr>
              <a:t>problemima</a:t>
            </a:r>
            <a:r>
              <a:rPr sz="1400" b="1" spc="75" dirty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sz="1400" b="1" spc="160" dirty="0">
                <a:solidFill>
                  <a:srgbClr val="7F7F7F"/>
                </a:solidFill>
                <a:latin typeface="Calibri"/>
                <a:cs typeface="Calibri"/>
              </a:rPr>
              <a:t>grada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769535"/>
              </p:ext>
            </p:extLst>
          </p:nvPr>
        </p:nvGraphicFramePr>
        <p:xfrm>
          <a:off x="521493" y="282934"/>
          <a:ext cx="11135995" cy="61194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20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505459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marL="67945" marR="302895">
                        <a:lnSpc>
                          <a:spcPct val="105500"/>
                        </a:lnSpc>
                        <a:spcBef>
                          <a:spcPts val="484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159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139065">
                        <a:lnSpc>
                          <a:spcPct val="1105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Koji  su  nedostaci  instaliranja  rodno  neutralnih javnih toaleta?</a:t>
                      </a:r>
                    </a:p>
                  </a:txBody>
                  <a:tcPr marL="0" marR="0" marT="482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26364" marR="172085">
                        <a:lnSpc>
                          <a:spcPct val="105500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Nedostaci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uključivati: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nasilja,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ljudi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neprijatno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koristiti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ih,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ljudi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protiviti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verskih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razloga.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9285">
                <a:tc>
                  <a:txBody>
                    <a:bodyPr/>
                    <a:lstStyle/>
                    <a:p>
                      <a:pPr marL="67945" marR="302895">
                        <a:lnSpc>
                          <a:spcPts val="1420"/>
                        </a:lnSpc>
                        <a:spcBef>
                          <a:spcPts val="3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43865">
                        <a:lnSpc>
                          <a:spcPct val="112400"/>
                        </a:lnSpc>
                        <a:spcBef>
                          <a:spcPts val="107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Koja zemlja ima najveći broj javnih toaleta u Evropi?</a:t>
                      </a:r>
                    </a:p>
                  </a:txBody>
                  <a:tcPr marL="0" marR="0" marT="1365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15"/>
                        </a:lnSpc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Island,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56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100.000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ljudi.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9285">
                <a:tc>
                  <a:txBody>
                    <a:bodyPr/>
                    <a:lstStyle/>
                    <a:p>
                      <a:pPr marL="67945" marR="302895">
                        <a:lnSpc>
                          <a:spcPts val="1390"/>
                        </a:lnSpc>
                        <a:spcBef>
                          <a:spcPts val="4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63500">
                        <a:lnSpc>
                          <a:spcPct val="110500"/>
                        </a:lnSpc>
                        <a:spcBef>
                          <a:spcPts val="109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Koja  zemlja  ima  najmanji  broj  javnih  toaleta  u Evropi?</a:t>
                      </a:r>
                    </a:p>
                  </a:txBody>
                  <a:tcPr marL="0" marR="0" marT="1384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Rumunija,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100.000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ljudi.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67945" marR="302895">
                        <a:lnSpc>
                          <a:spcPct val="105500"/>
                        </a:lnSpc>
                        <a:spcBef>
                          <a:spcPts val="124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811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Šta su rodno neutralni toaleti?</a:t>
                      </a:r>
                    </a:p>
                  </a:txBody>
                  <a:tcPr marL="0" marR="0" marT="9969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80365" algn="just">
                        <a:lnSpc>
                          <a:spcPts val="1390"/>
                        </a:lnSpc>
                        <a:spcBef>
                          <a:spcPts val="35"/>
                        </a:spcBef>
                      </a:pP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koristiti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svi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bez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obzira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njihov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rod,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prikazani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bez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simbola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muški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ženski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(npr.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simbol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toaleta).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Takođe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zvati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rodove.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3910">
                <a:tc>
                  <a:txBody>
                    <a:bodyPr/>
                    <a:lstStyle/>
                    <a:p>
                      <a:pPr marL="67945" marR="302895">
                        <a:lnSpc>
                          <a:spcPct val="105500"/>
                        </a:lnSpc>
                        <a:spcBef>
                          <a:spcPts val="670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50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100965">
                        <a:lnSpc>
                          <a:spcPct val="1105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Koja je razlika između uniseks toaleta i toaleta za sve rodove?</a:t>
                      </a:r>
                    </a:p>
                  </a:txBody>
                  <a:tcPr marL="0" marR="0" marT="717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56285">
                        <a:lnSpc>
                          <a:spcPct val="105500"/>
                        </a:lnSpc>
                        <a:spcBef>
                          <a:spcPts val="57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Uniseks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toaleti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sanitarni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objekti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koriste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muškarci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prikazani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simbolima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ženski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dizajnirani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korišćenje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strane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drugih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rodova.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285">
                <a:tc>
                  <a:txBody>
                    <a:bodyPr/>
                    <a:lstStyle/>
                    <a:p>
                      <a:pPr marL="132080" marR="238760">
                        <a:lnSpc>
                          <a:spcPts val="1390"/>
                        </a:lnSpc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2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sigurni</a:t>
                      </a:r>
                      <a:r>
                        <a:rPr sz="1100" spc="2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 toaleti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Šta su jednopolni toaleti?</a:t>
                      </a:r>
                    </a:p>
                  </a:txBody>
                  <a:tcPr marL="0" marR="0" marT="8191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15"/>
                        </a:lnSpc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Sanitarni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objekti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odvojeni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muškarce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85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99695">
                        <a:lnSpc>
                          <a:spcPct val="120000"/>
                        </a:lnSpc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17550">
                        <a:lnSpc>
                          <a:spcPct val="118100"/>
                        </a:lnSpc>
                        <a:spcBef>
                          <a:spcPts val="114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Koliki procenat evropskih gradova je implementiralo nadzorne kamere u javnim prostorima?</a:t>
                      </a:r>
                    </a:p>
                  </a:txBody>
                  <a:tcPr marL="0" marR="0" marT="1447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04495" algn="just">
                        <a:lnSpc>
                          <a:spcPts val="1510"/>
                        </a:lnSpc>
                        <a:spcBef>
                          <a:spcPts val="7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Približno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60%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evropskih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implementiralo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kamere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studiji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sprovela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Agencija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Evropske unije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osnovna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(FRA).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6115">
                <a:tc>
                  <a:txBody>
                    <a:bodyPr/>
                    <a:lstStyle/>
                    <a:p>
                      <a:pPr marL="67945" marR="99695">
                        <a:lnSpc>
                          <a:spcPts val="1610"/>
                        </a:lnSpc>
                        <a:spcBef>
                          <a:spcPts val="65"/>
                        </a:spcBef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643255">
                        <a:lnSpc>
                          <a:spcPct val="118100"/>
                        </a:lnSpc>
                        <a:spcBef>
                          <a:spcPts val="37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Koji su glavni razlozi koje gradovi navode za implementaciju nadzornih kamera u javnim prostorima?</a:t>
                      </a:r>
                    </a:p>
                  </a:txBody>
                  <a:tcPr marL="0" marR="0" marT="476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40029">
                        <a:lnSpc>
                          <a:spcPts val="1510"/>
                        </a:lnSpc>
                        <a:spcBef>
                          <a:spcPts val="50"/>
                        </a:spcBef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Glavni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razlozi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navode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implementaciju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 uključuju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sigurnosti,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sprečavanje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odvraćanje</a:t>
                      </a:r>
                      <a:r>
                        <a:rPr sz="1100" spc="5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kriminala,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poboljšanje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sposobnosti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hitne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situacije.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616944"/>
              </p:ext>
            </p:extLst>
          </p:nvPr>
        </p:nvGraphicFramePr>
        <p:xfrm>
          <a:off x="498475" y="301984"/>
          <a:ext cx="11182349" cy="59178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7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9900">
                <a:tc gridSpan="2"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22860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2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Pravi</a:t>
                      </a:r>
                      <a:r>
                        <a:rPr sz="12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48260">
                        <a:lnSpc>
                          <a:spcPct val="121800"/>
                        </a:lnSpc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D8D8D8"/>
                      </a:solidFill>
                      <a:prstDash val="solid"/>
                    </a:lnL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0005" marB="0"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961390">
                        <a:lnSpc>
                          <a:spcPct val="1200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Koji je prosečni trošak instalacije i održavanja nadzornih kamera u javnim prostorima?</a:t>
                      </a:r>
                    </a:p>
                  </a:txBody>
                  <a:tcPr marL="0" marR="0" marT="876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14325" algn="just">
                        <a:lnSpc>
                          <a:spcPts val="1510"/>
                        </a:lnSpc>
                        <a:spcBef>
                          <a:spcPts val="10"/>
                        </a:spcBef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Prosečni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trošak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instalacije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održavanja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3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varira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zavisnosti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faktora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kao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što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veličina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pokrivenog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područja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korišćena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tehnologija,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ali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procene sugerišu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iznositi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10.000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50.000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evra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godišnje.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075">
                <a:tc>
                  <a:txBody>
                    <a:bodyPr/>
                    <a:lstStyle/>
                    <a:p>
                      <a:pPr marL="67945" marR="48260">
                        <a:lnSpc>
                          <a:spcPct val="121800"/>
                        </a:lnSpc>
                        <a:spcBef>
                          <a:spcPts val="1215"/>
                        </a:spcBef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4305" marB="0">
                    <a:lnL w="12700">
                      <a:solidFill>
                        <a:srgbClr val="D8D8D8"/>
                      </a:solidFill>
                      <a:prstDash val="solid"/>
                    </a:lnL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9845" marB="0"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127635" marR="280035">
                        <a:lnSpc>
                          <a:spcPct val="1276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Kako  nadzorne  kamere  u  javnim  prostorima utiču na stope kriminala?</a:t>
                      </a: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" algn="just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Studije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pokazale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prisustvo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29845" marR="189230" algn="just">
                        <a:lnSpc>
                          <a:spcPct val="112700"/>
                        </a:lnSpc>
                      </a:pP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dovesti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smanjenja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određenih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tipova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kriminala,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krađa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vandalizam,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delujući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odvraćanje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pomažući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identifikaciji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hapšenju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osumnjičenih.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marL="62865" marR="53340">
                        <a:lnSpc>
                          <a:spcPct val="120000"/>
                        </a:lnSpc>
                        <a:spcBef>
                          <a:spcPts val="700"/>
                        </a:spcBef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D8D8D8"/>
                      </a:solidFill>
                      <a:prstDash val="solid"/>
                    </a:lnL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43865">
                        <a:lnSpc>
                          <a:spcPct val="120000"/>
                        </a:lnSpc>
                        <a:spcBef>
                          <a:spcPts val="66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Koje su neke potencijalne zabrinutosti u vezi sa privatnošću koje su povezane sa upotrebom nadzornih kamera u javnim prostorima?</a:t>
                      </a:r>
                    </a:p>
                  </a:txBody>
                  <a:tcPr marL="0" marR="0" marT="844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01625">
                        <a:lnSpc>
                          <a:spcPts val="1510"/>
                        </a:lnSpc>
                        <a:spcBef>
                          <a:spcPts val="50"/>
                        </a:spcBef>
                      </a:pP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Približno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20%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kriminala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urbanim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područjima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snimljeno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nadzornim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realnom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vremenu,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studiji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sproveo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Urbanistički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institut.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48260">
                        <a:lnSpc>
                          <a:spcPct val="121800"/>
                        </a:lnSpc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1760" marB="0">
                    <a:lnL w="12700">
                      <a:solidFill>
                        <a:srgbClr val="D8D8D8"/>
                      </a:solidFill>
                      <a:prstDash val="solid"/>
                    </a:lnL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47955" marB="0"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342265">
                        <a:lnSpc>
                          <a:spcPct val="1276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Koliki procenat kriminala u urbanim područjima je snimljen nadzornim kamerama u realnom vremenu?</a:t>
                      </a:r>
                    </a:p>
                  </a:txBody>
                  <a:tcPr marL="0" marR="0" marT="1187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11125" algn="just">
                        <a:lnSpc>
                          <a:spcPts val="1490"/>
                        </a:lnSpc>
                        <a:spcBef>
                          <a:spcPts val="60"/>
                        </a:spcBef>
                      </a:pP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Prema</a:t>
                      </a:r>
                      <a:r>
                        <a:rPr sz="1100" spc="4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podacima</a:t>
                      </a:r>
                      <a:r>
                        <a:rPr sz="1100" spc="4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Evropskog</a:t>
                      </a:r>
                      <a:r>
                        <a:rPr sz="1100" spc="4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nadzornika</a:t>
                      </a:r>
                      <a:r>
                        <a:rPr sz="1100" spc="4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zaštitu</a:t>
                      </a:r>
                      <a:r>
                        <a:rPr sz="1100" spc="4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podataka</a:t>
                      </a:r>
                      <a:r>
                        <a:rPr sz="1100" spc="4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(EDPS),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tokom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prošle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podneto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približno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100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žalbi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zbog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kršenja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privatnosti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protiv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gradova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zbog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upotrebe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</a:t>
                      </a:r>
                      <a:r>
                        <a:rPr sz="1100" spc="3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3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48260">
                        <a:lnSpc>
                          <a:spcPct val="121800"/>
                        </a:lnSpc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7470" marB="0">
                    <a:lnL w="12700">
                      <a:solidFill>
                        <a:srgbClr val="D8D8D8"/>
                      </a:solidFill>
                      <a:prstDash val="solid"/>
                    </a:lnL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3664" marB="0"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180340" marR="47625">
                        <a:lnSpc>
                          <a:spcPct val="1200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Koji su pravni propisi koji regulišu upotrebu nadzornih kamera u javnim prostorima u Evropskoj uniji?</a:t>
                      </a:r>
                    </a:p>
                  </a:txBody>
                  <a:tcPr marL="0" marR="0" marT="6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ts val="1205"/>
                        </a:lnSpc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Upotreba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regulisana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Opštom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36195" marR="520700">
                        <a:lnSpc>
                          <a:spcPct val="114500"/>
                        </a:lnSpc>
                      </a:pP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uredbom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zaštiti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podataka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(GDPR)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nacionalnim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zakonima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zaštiti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podataka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Evropskoj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uniji,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zahtevaju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gradova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obezbede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transparentnost,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odgovornost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proporcionalnost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svojim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praksama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7945" marR="48260">
                        <a:lnSpc>
                          <a:spcPct val="105500"/>
                        </a:lnSpc>
                        <a:spcBef>
                          <a:spcPts val="960"/>
                        </a:spcBef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lnL w="12700">
                      <a:solidFill>
                        <a:srgbClr val="D8D8D8"/>
                      </a:solidFill>
                      <a:prstDash val="solid"/>
                    </a:lnL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30810" marB="0"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endParaRPr sz="1100" spc="12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681990">
                        <a:lnSpc>
                          <a:spcPct val="1276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Kako  građani  doživljavaju  prisustvo nadzornih kamera u javnim prostorima?</a:t>
                      </a:r>
                    </a:p>
                  </a:txBody>
                  <a:tcPr marL="0" marR="0" marT="9652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195" marR="301625" algn="just">
                        <a:lnSpc>
                          <a:spcPct val="106100"/>
                        </a:lnSpc>
                        <a:spcBef>
                          <a:spcPts val="844"/>
                        </a:spcBef>
                      </a:pP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Istraživanja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pokazala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mišljenja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građana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prisustvu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razlikuju;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izražavaju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zabrinutost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zbog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privatnosti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građanskih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sloboda,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dok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drugi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smatraju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one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neophodne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održavanje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sigurnosti.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980408"/>
              </p:ext>
            </p:extLst>
          </p:nvPr>
        </p:nvGraphicFramePr>
        <p:xfrm>
          <a:off x="498475" y="301984"/>
          <a:ext cx="11182350" cy="61407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257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Pravi</a:t>
                      </a:r>
                      <a:r>
                        <a:rPr sz="12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165100">
                        <a:lnSpc>
                          <a:spcPct val="121800"/>
                        </a:lnSpc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400050">
                        <a:lnSpc>
                          <a:spcPct val="12000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Koji su neki alternativni pristupi za unapređenje javne sigurnosti u javnim prostorima osim nadzornih kamera?</a:t>
                      </a: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40055">
                        <a:lnSpc>
                          <a:spcPts val="1510"/>
                        </a:lnSpc>
                        <a:spcBef>
                          <a:spcPts val="10"/>
                        </a:spcBef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Alternativni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unapređenje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sigurnosti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uključuju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napore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zajedničke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policije,</a:t>
                      </a:r>
                      <a:r>
                        <a:rPr sz="1100" spc="5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poboljšano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osvetljenje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dizajn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okoline,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implementaciju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programa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prevenciju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kriminala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fokusiranih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osnovnih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društvenih problema.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655">
                <a:tc>
                  <a:txBody>
                    <a:bodyPr/>
                    <a:lstStyle/>
                    <a:p>
                      <a:pPr marL="67945" marR="165100">
                        <a:lnSpc>
                          <a:spcPct val="120000"/>
                        </a:lnSpc>
                        <a:spcBef>
                          <a:spcPts val="495"/>
                        </a:spcBef>
                      </a:pP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100" spc="-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</a:t>
                      </a:r>
                      <a:r>
                        <a:rPr sz="1100" spc="-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ora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85090">
                        <a:lnSpc>
                          <a:spcPct val="12760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Koliko je nadzornih kamera procenjeno da će biti instalirano širom sveta do 2025. godine?</a:t>
                      </a: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56565">
                        <a:lnSpc>
                          <a:spcPts val="1510"/>
                        </a:lnSpc>
                        <a:spcBef>
                          <a:spcPts val="75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Procenjuje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2025.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širom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sveta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instalirano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preko </a:t>
                      </a:r>
                      <a:r>
                        <a:rPr sz="1100" spc="-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milijardu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nadzornih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kamera,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projekcijama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IHS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Markit.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marL="57150" marR="157480" algn="just">
                        <a:lnSpc>
                          <a:spcPct val="121800"/>
                        </a:lnSpc>
                        <a:spcBef>
                          <a:spcPts val="409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206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98425">
                        <a:lnSpc>
                          <a:spcPct val="11240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Koja  su  tri  ključna  elementa  važna  (za  žene  i devojke) za sigurno korišćenje parka u naselju?</a:t>
                      </a: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1-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dobro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osvetljene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staze;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2-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osećaj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sigurnosti;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3-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dobar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pregled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38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07300"/>
                        </a:lnSpc>
                        <a:spcBef>
                          <a:spcPts val="120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67945" marR="85725">
                        <a:lnSpc>
                          <a:spcPct val="11240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Koje su glavne pretnje za inkluzivnije i pristupačnije parkove za žene i devojke?</a:t>
                      </a:r>
                      <a:endParaRPr sz="1100" spc="145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82320">
                        <a:lnSpc>
                          <a:spcPts val="1390"/>
                        </a:lnSpc>
                        <a:spcBef>
                          <a:spcPts val="35"/>
                        </a:spcBef>
                      </a:pPr>
                      <a:r>
                        <a:rPr sz="1100" spc="-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1-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dobrih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staza;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2-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urbanog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nameštaja;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3-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zanemareno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održavanje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zelenila;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4-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loše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upravljanje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otpadom.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6460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07300"/>
                        </a:lnSpc>
                        <a:spcBef>
                          <a:spcPts val="980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44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37820">
                        <a:lnSpc>
                          <a:spcPts val="142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Koje od ove dve izjave su tačne? a/ u lokalnom kontekstu Beograda, javni prostori su napravljeni za automobile, a ne za ljude b/ u lokalnom kontekstu Beograda, žene mogu koristiti zelene površine na isti način kao i muškarci?</a:t>
                      </a: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15"/>
                        </a:lnSpc>
                      </a:pP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tačne.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28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ts val="1390"/>
                        </a:lnSpc>
                        <a:spcBef>
                          <a:spcPts val="3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71525">
                        <a:lnSpc>
                          <a:spcPct val="112400"/>
                        </a:lnSpc>
                        <a:spcBef>
                          <a:spcPts val="1080"/>
                        </a:spcBef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U koje doba dana žene najčešće koriste parkove u naselju?</a:t>
                      </a:r>
                    </a:p>
                  </a:txBody>
                  <a:tcPr marL="0" marR="0" marT="13716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20"/>
                        </a:lnSpc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Uglavnom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tokom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dana.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05500"/>
                        </a:lnSpc>
                        <a:spcBef>
                          <a:spcPts val="46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90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95910">
                        <a:lnSpc>
                          <a:spcPct val="110500"/>
                        </a:lnSpc>
                        <a:spcBef>
                          <a:spcPts val="850"/>
                        </a:spcBef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Koje su posledice nemogućnosti da pronađete svoje mesto u parku i provedete kvalitetno vreme tamo?</a:t>
                      </a:r>
                    </a:p>
                  </a:txBody>
                  <a:tcPr marL="0" marR="0" marT="1079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devojke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imaju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tendenciju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ostanu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više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zatvorenom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prostoru.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98475" y="406759"/>
          <a:ext cx="11271250" cy="57511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50545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20000"/>
                        </a:lnSpc>
                        <a:spcBef>
                          <a:spcPts val="61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7810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71450">
                        <a:lnSpc>
                          <a:spcPct val="105500"/>
                        </a:lnSpc>
                        <a:spcBef>
                          <a:spcPts val="1140"/>
                        </a:spcBef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opšti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zdravstveni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uticaji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rekreativne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mogućnosti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parkovima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ograničene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447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10"/>
                        </a:lnSpc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Rizici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nedovoljnog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kretanja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nedovoljnog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boravka</a:t>
                      </a:r>
                      <a:r>
                        <a:rPr sz="1100" spc="2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2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otvorenom,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 marR="326390">
                        <a:lnSpc>
                          <a:spcPct val="105500"/>
                        </a:lnSpc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vodi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različitim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kardiovaskularnim</a:t>
                      </a:r>
                      <a:r>
                        <a:rPr sz="1100" spc="1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bolestima,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mentalnim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problemima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itd.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65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20000"/>
                        </a:lnSpc>
                        <a:spcBef>
                          <a:spcPts val="49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33045" algn="just">
                        <a:lnSpc>
                          <a:spcPct val="105500"/>
                        </a:lnSpc>
                        <a:spcBef>
                          <a:spcPts val="1025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prepreke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bolje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razumevanje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sastojaka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planiranje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osetljivih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7630" marR="92075">
                        <a:lnSpc>
                          <a:spcPts val="1420"/>
                        </a:lnSpc>
                        <a:spcBef>
                          <a:spcPts val="50"/>
                        </a:spcBef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Trenutna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praksa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planiranja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nedostaje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početna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istraživanja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razumevanje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potreba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21800"/>
                        </a:lnSpc>
                        <a:spcBef>
                          <a:spcPts val="27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739775">
                        <a:lnSpc>
                          <a:spcPct val="105500"/>
                        </a:lnSpc>
                        <a:spcBef>
                          <a:spcPts val="830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najčešće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izražena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straha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devojaka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reč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korišćenju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zelene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infrastrukture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uveče?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100" spc="-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1-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i/ili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pljačka;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2-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fizičko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nasilje;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3-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verbalno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38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07300"/>
                        </a:lnSpc>
                        <a:spcBef>
                          <a:spcPts val="12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28625">
                        <a:lnSpc>
                          <a:spcPct val="107300"/>
                        </a:lnSpc>
                        <a:spcBef>
                          <a:spcPts val="530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prirodne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karakteristike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povećati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kvalitet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javnih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pola?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(navedite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bar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dve)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73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918210">
                        <a:lnSpc>
                          <a:spcPts val="1420"/>
                        </a:lnSpc>
                        <a:spcBef>
                          <a:spcPts val="40"/>
                        </a:spcBef>
                      </a:pPr>
                      <a:r>
                        <a:rPr sz="1100" spc="-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dobro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osenčena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mesta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drvećem2.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dobro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održavani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pristupačni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travnjaci3.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blizina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vodenih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moguće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4.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sadnja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zimzelenih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biljaka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5.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zaklonjeni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prostori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sedenje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marL="67945" marR="145415" algn="just">
                        <a:lnSpc>
                          <a:spcPct val="107300"/>
                        </a:lnSpc>
                        <a:spcBef>
                          <a:spcPts val="455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odgovarajućih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zelenih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površina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devojke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02260">
                        <a:lnSpc>
                          <a:spcPct val="107300"/>
                        </a:lnSpc>
                        <a:spcBef>
                          <a:spcPts val="86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Zašto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postoji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tolika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razlika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između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standardizovanih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rešenja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parkovsku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opremu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potreba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11125">
                        <a:lnSpc>
                          <a:spcPts val="1390"/>
                        </a:lnSpc>
                        <a:spcBef>
                          <a:spcPts val="35"/>
                        </a:spcBef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Razlika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uglavnom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posledica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činjenice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dizajneri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parkovske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opreme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pretežno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muškarci.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 marL="23495" marR="551180" indent="44450">
                        <a:lnSpc>
                          <a:spcPct val="102200"/>
                        </a:lnSpc>
                        <a:spcBef>
                          <a:spcPts val="52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ikod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35890" algn="just">
                        <a:lnSpc>
                          <a:spcPct val="105500"/>
                        </a:lnSpc>
                        <a:spcBef>
                          <a:spcPts val="290"/>
                        </a:spcBef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faktori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moraju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prisutni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prilikom </a:t>
                      </a:r>
                      <a:r>
                        <a:rPr sz="1100" spc="2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donošenja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0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odluke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vezi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seksualnim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uznemiravanjem/nasiljem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81305">
                        <a:lnSpc>
                          <a:spcPts val="1420"/>
                        </a:lnSpc>
                        <a:spcBef>
                          <a:spcPts val="40"/>
                        </a:spcBef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Faktori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dostupnost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nezavisnih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dokaza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incidentu, identifikacija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osumnjičenog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'kredibilni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kriminalac',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procena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podnosilac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žalbe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'kredibilan'.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86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88265">
                        <a:lnSpc>
                          <a:spcPct val="105500"/>
                        </a:lnSpc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01930">
                        <a:lnSpc>
                          <a:spcPct val="105500"/>
                        </a:lnSpc>
                        <a:spcBef>
                          <a:spcPts val="675"/>
                        </a:spcBef>
                      </a:pP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mislite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nedelotvorno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nepravovremeno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seksualnog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uznemiravanja/nasilja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izazvati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razočaranje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probleme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mentalnom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zdravlju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žrtve?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57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24460">
                        <a:lnSpc>
                          <a:spcPts val="1390"/>
                        </a:lnSpc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Naravno,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primer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tri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Kipru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izrazile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razočaranje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nadležni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vanparnični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mehanizmi,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policija,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nisu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pravovremeno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efikasno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rešavali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njihove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slučajeve,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dugo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razvlačili,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svim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podrazumeva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njihovo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mentalno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stanje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njihovo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zdravlje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uopšte.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4294"/>
              </p:ext>
            </p:extLst>
          </p:nvPr>
        </p:nvGraphicFramePr>
        <p:xfrm>
          <a:off x="498475" y="413109"/>
          <a:ext cx="11182350" cy="64420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50545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0110">
                <a:tc>
                  <a:txBody>
                    <a:bodyPr/>
                    <a:lstStyle/>
                    <a:p>
                      <a:pPr marL="68580" marR="88265">
                        <a:lnSpc>
                          <a:spcPct val="105500"/>
                        </a:lnSpc>
                        <a:spcBef>
                          <a:spcPts val="229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707390">
                        <a:lnSpc>
                          <a:spcPct val="105500"/>
                        </a:lnSpc>
                      </a:pP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razlike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2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između</a:t>
                      </a:r>
                      <a:r>
                        <a:rPr sz="1100" spc="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seksualne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eksploatacije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seksualnog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zlostavljanja?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eksploatacija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definiše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svaka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stvarna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pokušana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 marR="196850">
                        <a:lnSpc>
                          <a:spcPct val="107300"/>
                        </a:lnSpc>
                      </a:pP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zloupotreba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položaja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ranjivosti,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različite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moći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poverenja,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seksualne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svrhe,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dok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zlostavljanje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znači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stvarnu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preteću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fizičku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invaziju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seksualne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prirode,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bilo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silom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neravnopravnim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prisilnim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uslovima.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565">
                <a:tc>
                  <a:txBody>
                    <a:bodyPr/>
                    <a:lstStyle/>
                    <a:p>
                      <a:pPr marL="68580" marR="88265">
                        <a:lnSpc>
                          <a:spcPct val="107300"/>
                        </a:lnSpc>
                        <a:spcBef>
                          <a:spcPts val="9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466725">
                        <a:lnSpc>
                          <a:spcPct val="105500"/>
                        </a:lnSpc>
                        <a:spcBef>
                          <a:spcPts val="5"/>
                        </a:spcBef>
                      </a:pP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Koliki</a:t>
                      </a:r>
                      <a:r>
                        <a:rPr sz="1100" spc="41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približno</a:t>
                      </a:r>
                      <a:r>
                        <a:rPr sz="1100" spc="4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godišnji</a:t>
                      </a:r>
                      <a:r>
                        <a:rPr sz="1100" spc="4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broj</a:t>
                      </a:r>
                      <a:r>
                        <a:rPr sz="1100" spc="4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prijavljenih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politike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Kipru?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19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49225" algn="just">
                        <a:lnSpc>
                          <a:spcPts val="1390"/>
                        </a:lnSpc>
                        <a:spcBef>
                          <a:spcPts val="30"/>
                        </a:spcBef>
                      </a:pP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Kipru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(od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2010.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2021.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godine)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zabeleženo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14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38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(prijavljenih policiji)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incidenata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godišnje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prosečnom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vrednošću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23,6,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iako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jedno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najtežih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krivičnih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dela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kiparskom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krivičnom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zakonu,</a:t>
                      </a:r>
                      <a:r>
                        <a:rPr sz="1100" spc="229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nikada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podvrgnuto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suštinskoj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kriminološkoj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pravnoj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analizi.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530">
                <a:tc>
                  <a:txBody>
                    <a:bodyPr/>
                    <a:lstStyle/>
                    <a:p>
                      <a:pPr marL="68580" marR="88265">
                        <a:lnSpc>
                          <a:spcPct val="105500"/>
                        </a:lnSpc>
                        <a:spcBef>
                          <a:spcPts val="98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244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467359">
                        <a:lnSpc>
                          <a:spcPct val="105500"/>
                        </a:lnSpc>
                      </a:pP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Koliko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različitih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načina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primećeno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počinioci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Kipru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podređuju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žrtve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silovanja?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46379" algn="just">
                        <a:lnSpc>
                          <a:spcPts val="1390"/>
                        </a:lnSpc>
                        <a:spcBef>
                          <a:spcPts val="30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Detektovano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18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različitih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taktika.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Najčešći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udarci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lice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žrtve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(39,2%),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zatim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gde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počinilac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onesposobi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žrtvu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snažnim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stiskom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(22,4%).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Stoga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važno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priznati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imati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umu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napad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mnogim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oblicima,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samo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načine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'uočljivi'.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8355">
                <a:tc>
                  <a:txBody>
                    <a:bodyPr/>
                    <a:lstStyle/>
                    <a:p>
                      <a:pPr marL="68580" marR="88265">
                        <a:lnSpc>
                          <a:spcPts val="1420"/>
                        </a:lnSpc>
                        <a:spcBef>
                          <a:spcPts val="4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60325">
                        <a:lnSpc>
                          <a:spcPct val="105500"/>
                        </a:lnSpc>
                      </a:pP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Kako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Amnesty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International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prikazuje</a:t>
                      </a:r>
                      <a:r>
                        <a:rPr sz="1100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Kipar</a:t>
                      </a:r>
                      <a:r>
                        <a:rPr sz="11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pogledu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osuđivanja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silovanje?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264160">
                        <a:lnSpc>
                          <a:spcPts val="1420"/>
                        </a:lnSpc>
                        <a:spcBef>
                          <a:spcPts val="40"/>
                        </a:spcBef>
                      </a:pP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Nakon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britanske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tinejdžerke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brutalno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strane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dvanaestorice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muškaraca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kiparskom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letovalištu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Ajia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Napa,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Amnesty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International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prikazao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"klasičnu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iscrpljenost"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vezi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osuđivanjem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Kipru.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8355">
                <a:tc>
                  <a:txBody>
                    <a:bodyPr/>
                    <a:lstStyle/>
                    <a:p>
                      <a:pPr marL="68580" marR="88265">
                        <a:lnSpc>
                          <a:spcPts val="1390"/>
                        </a:lnSpc>
                        <a:spcBef>
                          <a:spcPts val="3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38430">
                        <a:lnSpc>
                          <a:spcPct val="105500"/>
                        </a:lnSpc>
                        <a:spcBef>
                          <a:spcPts val="375"/>
                        </a:spcBef>
                      </a:pP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Pošto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nažalost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odnosi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samo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Kipar,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procenat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nisu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prijavile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verovale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ništa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učiniti?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65735">
                        <a:lnSpc>
                          <a:spcPts val="1390"/>
                        </a:lnSpc>
                        <a:spcBef>
                          <a:spcPts val="3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Zapanjujućih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80%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bile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nisu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prijavile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silovanja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policiji;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verovale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ništa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može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učiniti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povodom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toga,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naš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oštećeni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krivični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pravosudni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sistem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tiho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podržao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ovo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uverenje.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86460">
                <a:tc>
                  <a:txBody>
                    <a:bodyPr/>
                    <a:lstStyle/>
                    <a:p>
                      <a:pPr marL="68580" marR="88265">
                        <a:lnSpc>
                          <a:spcPct val="105500"/>
                        </a:lnSpc>
                        <a:spcBef>
                          <a:spcPts val="27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136525">
                        <a:lnSpc>
                          <a:spcPct val="105500"/>
                        </a:lnSpc>
                      </a:pP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neki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faktora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2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primoravaju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2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prijave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476884">
                        <a:lnSpc>
                          <a:spcPts val="1390"/>
                        </a:lnSpc>
                        <a:spcBef>
                          <a:spcPts val="45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Većina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prijavljuje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seksualno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zbog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straha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odmazde,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zbog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brige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će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problem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rešavati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samo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površno,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najgorem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slučaju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biti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ignorisan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prikriven.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Očevidci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svedoci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retko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dolaze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napred,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dovodi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kulture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nekažnjivosti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počinioce.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760025"/>
              </p:ext>
            </p:extLst>
          </p:nvPr>
        </p:nvGraphicFramePr>
        <p:xfrm>
          <a:off x="498475" y="406759"/>
          <a:ext cx="11182350" cy="2138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marR="10604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Pitanje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R="50545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Odgovor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1215">
                <a:tc>
                  <a:txBody>
                    <a:bodyPr/>
                    <a:lstStyle/>
                    <a:p>
                      <a:pPr marL="67945" marR="88265">
                        <a:lnSpc>
                          <a:spcPct val="105500"/>
                        </a:lnSpc>
                        <a:spcBef>
                          <a:spcPts val="114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447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356870">
                        <a:lnSpc>
                          <a:spcPct val="105500"/>
                        </a:lnSpc>
                        <a:spcBef>
                          <a:spcPts val="1140"/>
                        </a:spcBef>
                      </a:pP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posledice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efekti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živote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pronađu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podršku?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447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10"/>
                        </a:lnSpc>
                      </a:pP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čine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sve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što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mogu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spreče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zaustave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uznemiravanje,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ali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ako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pronađu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podršku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pomoć,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pate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tišini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napuštaju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posao.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565">
                <a:tc>
                  <a:txBody>
                    <a:bodyPr/>
                    <a:lstStyle/>
                    <a:p>
                      <a:pPr marL="67945" marR="88265">
                        <a:lnSpc>
                          <a:spcPct val="105500"/>
                        </a:lnSpc>
                        <a:spcBef>
                          <a:spcPts val="1195"/>
                        </a:spcBef>
                      </a:pP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Nedostatak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obuke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policije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rešavanje</a:t>
                      </a:r>
                      <a:r>
                        <a:rPr sz="1100" spc="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slučajeva </a:t>
                      </a:r>
                      <a:r>
                        <a:rPr sz="11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uznemiravanja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517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29539">
                        <a:lnSpc>
                          <a:spcPct val="105500"/>
                        </a:lnSpc>
                        <a:spcBef>
                          <a:spcPts val="1195"/>
                        </a:spcBef>
                      </a:pPr>
                      <a:r>
                        <a:rPr sz="1100" spc="1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Da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strah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stvarno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nasilje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povećano</a:t>
                      </a:r>
                      <a:r>
                        <a:rPr sz="1100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tokom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pandemije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kod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migrantkinja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vezi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njihovim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porodičnim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životom?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1517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88900">
                        <a:lnSpc>
                          <a:spcPts val="1390"/>
                        </a:lnSpc>
                        <a:spcBef>
                          <a:spcPts val="30"/>
                        </a:spcBef>
                      </a:pPr>
                      <a:r>
                        <a:rPr sz="1100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izveštaju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istraživanju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koji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objavio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Centar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rodnu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ravnotežu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istoriju, </a:t>
                      </a:r>
                      <a:r>
                        <a:rPr sz="1100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neke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žene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osvrnule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nasilje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unutar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porodice,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jer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civilne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organizacije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izveštavale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povećanju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incidenta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sz="1100" spc="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početka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pandemije.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0"/>
            <a:ext cx="9109075" cy="6858000"/>
          </a:xfrm>
          <a:custGeom>
            <a:avLst/>
            <a:gdLst/>
            <a:ahLst/>
            <a:cxnLst/>
            <a:rect l="l" t="t" r="r" b="b"/>
            <a:pathLst>
              <a:path w="9109075" h="6858000">
                <a:moveTo>
                  <a:pt x="9108830" y="0"/>
                </a:moveTo>
                <a:lnTo>
                  <a:pt x="0" y="0"/>
                </a:lnTo>
                <a:lnTo>
                  <a:pt x="0" y="6857999"/>
                </a:lnTo>
                <a:lnTo>
                  <a:pt x="9108830" y="6857999"/>
                </a:lnTo>
                <a:lnTo>
                  <a:pt x="910883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03592" y="1392936"/>
            <a:ext cx="3276600" cy="407212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29702" y="1966467"/>
            <a:ext cx="345249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400" dirty="0">
                <a:solidFill>
                  <a:srgbClr val="FFFFFF"/>
                </a:solidFill>
              </a:rPr>
              <a:t>ALAT</a:t>
            </a:r>
            <a:r>
              <a:rPr sz="2800" spc="165" dirty="0">
                <a:solidFill>
                  <a:srgbClr val="FFFFFF"/>
                </a:solidFill>
              </a:rPr>
              <a:t> </a:t>
            </a:r>
            <a:r>
              <a:rPr sz="2800" spc="484" dirty="0">
                <a:solidFill>
                  <a:srgbClr val="FFFFFF"/>
                </a:solidFill>
              </a:rPr>
              <a:t>ZA</a:t>
            </a:r>
            <a:r>
              <a:rPr sz="2800" spc="165" dirty="0">
                <a:solidFill>
                  <a:srgbClr val="FFFFFF"/>
                </a:solidFill>
              </a:rPr>
              <a:t> </a:t>
            </a:r>
            <a:r>
              <a:rPr sz="2800" spc="450" dirty="0">
                <a:solidFill>
                  <a:srgbClr val="FFFFFF"/>
                </a:solidFill>
              </a:rPr>
              <a:t>TRENERE</a:t>
            </a:r>
            <a:endParaRPr sz="2800"/>
          </a:p>
        </p:txBody>
      </p:sp>
      <p:sp>
        <p:nvSpPr>
          <p:cNvPr id="6" name="object 6"/>
          <p:cNvSpPr txBox="1"/>
          <p:nvPr/>
        </p:nvSpPr>
        <p:spPr>
          <a:xfrm>
            <a:off x="1561033" y="2667355"/>
            <a:ext cx="3749675" cy="252539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5080" algn="just">
              <a:lnSpc>
                <a:spcPct val="103699"/>
              </a:lnSpc>
              <a:spcBef>
                <a:spcPts val="25"/>
              </a:spcBef>
            </a:pPr>
            <a:r>
              <a:rPr sz="1600" spc="145" dirty="0">
                <a:solidFill>
                  <a:srgbClr val="FFFFFF"/>
                </a:solidFill>
                <a:latin typeface="Calibri"/>
                <a:cs typeface="Calibri"/>
              </a:rPr>
              <a:t>Ovaj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FFFF"/>
                </a:solidFill>
                <a:latin typeface="Calibri"/>
                <a:cs typeface="Calibri"/>
              </a:rPr>
              <a:t>alat</a:t>
            </a:r>
            <a:r>
              <a:rPr sz="16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FFFF"/>
                </a:solidFill>
                <a:latin typeface="Calibri"/>
                <a:cs typeface="Calibri"/>
              </a:rPr>
              <a:t>sadrži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FFFF"/>
                </a:solidFill>
                <a:latin typeface="Calibri"/>
                <a:cs typeface="Calibri"/>
              </a:rPr>
              <a:t>sve</a:t>
            </a:r>
            <a:r>
              <a:rPr sz="16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FFFF"/>
                </a:solidFill>
                <a:latin typeface="Calibri"/>
                <a:cs typeface="Calibri"/>
              </a:rPr>
              <a:t>potrebne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FFFF"/>
                </a:solidFill>
                <a:latin typeface="Calibri"/>
                <a:cs typeface="Calibri"/>
              </a:rPr>
              <a:t>alate</a:t>
            </a:r>
            <a:r>
              <a:rPr sz="1600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i </a:t>
            </a:r>
            <a:r>
              <a:rPr sz="1600" spc="200" dirty="0">
                <a:solidFill>
                  <a:srgbClr val="FFFFFF"/>
                </a:solidFill>
                <a:latin typeface="Calibri"/>
                <a:cs typeface="Calibri"/>
              </a:rPr>
              <a:t>podršku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600" spc="185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600" spc="204" dirty="0">
                <a:solidFill>
                  <a:srgbClr val="FFFFFF"/>
                </a:solidFill>
                <a:latin typeface="Calibri"/>
                <a:cs typeface="Calibri"/>
              </a:rPr>
              <a:t>implementaciju</a:t>
            </a:r>
            <a:r>
              <a:rPr sz="1600" spc="26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600" spc="180" dirty="0">
                <a:solidFill>
                  <a:srgbClr val="FFFFFF"/>
                </a:solidFill>
                <a:latin typeface="Calibri"/>
                <a:cs typeface="Calibri"/>
              </a:rPr>
              <a:t>ovog </a:t>
            </a:r>
            <a:r>
              <a:rPr sz="1600" spc="190" dirty="0">
                <a:solidFill>
                  <a:srgbClr val="FFFFFF"/>
                </a:solidFill>
                <a:latin typeface="Calibri"/>
                <a:cs typeface="Calibri"/>
              </a:rPr>
              <a:t>programa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229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FFFF"/>
                </a:solidFill>
                <a:latin typeface="Calibri"/>
                <a:cs typeface="Calibri"/>
              </a:rPr>
              <a:t>vašoj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14" dirty="0">
                <a:solidFill>
                  <a:srgbClr val="FFFFFF"/>
                </a:solidFill>
                <a:latin typeface="Calibri"/>
                <a:cs typeface="Calibri"/>
              </a:rPr>
              <a:t>organizaciji:</a:t>
            </a:r>
            <a:endParaRPr sz="1600">
              <a:latin typeface="Calibri"/>
              <a:cs typeface="Calibri"/>
            </a:endParaRPr>
          </a:p>
          <a:p>
            <a:pPr marL="18415">
              <a:lnSpc>
                <a:spcPct val="100000"/>
              </a:lnSpc>
              <a:spcBef>
                <a:spcPts val="1795"/>
              </a:spcBef>
            </a:pPr>
            <a:r>
              <a:rPr sz="1800" b="1" spc="170" dirty="0">
                <a:solidFill>
                  <a:srgbClr val="FFFFFF"/>
                </a:solidFill>
                <a:latin typeface="Calibri"/>
                <a:cs typeface="Calibri"/>
              </a:rPr>
              <a:t>Sadrži:</a:t>
            </a:r>
            <a:endParaRPr sz="1800">
              <a:latin typeface="Calibri"/>
              <a:cs typeface="Calibri"/>
            </a:endParaRPr>
          </a:p>
          <a:p>
            <a:pPr marL="304165" indent="-285750">
              <a:lnSpc>
                <a:spcPct val="100000"/>
              </a:lnSpc>
              <a:spcBef>
                <a:spcPts val="2120"/>
              </a:spcBef>
              <a:buFont typeface="Arial"/>
              <a:buChar char="•"/>
              <a:tabLst>
                <a:tab pos="304165" algn="l"/>
              </a:tabLst>
            </a:pPr>
            <a:r>
              <a:rPr sz="1600" spc="215" dirty="0">
                <a:solidFill>
                  <a:srgbClr val="FFFFFF"/>
                </a:solidFill>
                <a:latin typeface="Calibri"/>
                <a:cs typeface="Calibri"/>
              </a:rPr>
              <a:t>Pedagošku</a:t>
            </a:r>
            <a:r>
              <a:rPr sz="16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FFFF"/>
                </a:solidFill>
                <a:latin typeface="Calibri"/>
                <a:cs typeface="Calibri"/>
              </a:rPr>
              <a:t>strategiju</a:t>
            </a:r>
            <a:endParaRPr sz="1600">
              <a:latin typeface="Calibri"/>
              <a:cs typeface="Calibri"/>
            </a:endParaRPr>
          </a:p>
          <a:p>
            <a:pPr marL="18415" marR="1128395" indent="285750">
              <a:lnSpc>
                <a:spcPts val="1989"/>
              </a:lnSpc>
              <a:spcBef>
                <a:spcPts val="10"/>
              </a:spcBef>
              <a:buFont typeface="Arial"/>
              <a:buChar char="•"/>
              <a:tabLst>
                <a:tab pos="304165" algn="l"/>
              </a:tabLst>
            </a:pPr>
            <a:r>
              <a:rPr sz="1600" spc="145" dirty="0">
                <a:solidFill>
                  <a:srgbClr val="FFFFFF"/>
                </a:solidFill>
                <a:latin typeface="Calibri"/>
                <a:cs typeface="Calibri"/>
              </a:rPr>
              <a:t>Specifikacije</a:t>
            </a:r>
            <a:r>
              <a:rPr sz="16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6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55" dirty="0">
                <a:solidFill>
                  <a:srgbClr val="FFFFFF"/>
                </a:solidFill>
                <a:latin typeface="Calibri"/>
                <a:cs typeface="Calibri"/>
              </a:rPr>
              <a:t>tehničke </a:t>
            </a:r>
            <a:r>
              <a:rPr sz="1600" spc="140" dirty="0">
                <a:solidFill>
                  <a:srgbClr val="FFFFFF"/>
                </a:solidFill>
                <a:latin typeface="Calibri"/>
                <a:cs typeface="Calibri"/>
              </a:rPr>
              <a:t>zahteve</a:t>
            </a:r>
            <a:endParaRPr sz="1600">
              <a:latin typeface="Calibri"/>
              <a:cs typeface="Calibri"/>
            </a:endParaRPr>
          </a:p>
          <a:p>
            <a:pPr marL="302895" indent="-285750">
              <a:lnSpc>
                <a:spcPts val="1795"/>
              </a:lnSpc>
              <a:buFont typeface="Arial"/>
              <a:buChar char="•"/>
              <a:tabLst>
                <a:tab pos="302895" algn="l"/>
              </a:tabLst>
            </a:pPr>
            <a:r>
              <a:rPr sz="1600" spc="110" dirty="0">
                <a:solidFill>
                  <a:srgbClr val="FFFFFF"/>
                </a:solidFill>
                <a:latin typeface="Calibri"/>
                <a:cs typeface="Calibri"/>
              </a:rPr>
              <a:t>Materijale</a:t>
            </a:r>
            <a:r>
              <a:rPr sz="1600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60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75" dirty="0">
                <a:solidFill>
                  <a:srgbClr val="FFFFFF"/>
                </a:solidFill>
                <a:latin typeface="Calibri"/>
                <a:cs typeface="Calibri"/>
              </a:rPr>
              <a:t>podršku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2698750">
              <a:lnSpc>
                <a:spcPct val="100000"/>
              </a:lnSpc>
              <a:spcBef>
                <a:spcPts val="100"/>
              </a:spcBef>
            </a:pPr>
            <a:r>
              <a:rPr spc="340" dirty="0"/>
              <a:t>Sesija</a:t>
            </a:r>
            <a:r>
              <a:rPr spc="185" dirty="0"/>
              <a:t> </a:t>
            </a:r>
            <a:r>
              <a:rPr spc="210" dirty="0"/>
              <a:t>3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17546" y="736052"/>
          <a:ext cx="10916280" cy="4531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8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7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595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4665">
                <a:tc gridSpan="7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200" b="1" spc="18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PLAN</a:t>
                      </a:r>
                      <a:r>
                        <a:rPr sz="1200" b="1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SESIJE</a:t>
                      </a:r>
                      <a:r>
                        <a:rPr sz="1200" b="1" spc="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–</a:t>
                      </a:r>
                      <a:r>
                        <a:rPr sz="1200" b="1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SESIJA</a:t>
                      </a:r>
                      <a:r>
                        <a:rPr sz="1200" b="1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Specifični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cilj: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Razgovarati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idejama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koje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predstavili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učesnici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7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3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edukatinvim</a:t>
                      </a:r>
                      <a:r>
                        <a:rPr sz="1200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igrama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 marL="215900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Vreme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58165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Teme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ct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100" b="1" spc="11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Sadržaj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92455" marR="489584" indent="-89535">
                        <a:lnSpc>
                          <a:spcPct val="106100"/>
                        </a:lnSpc>
                        <a:spcBef>
                          <a:spcPts val="114"/>
                        </a:spcBef>
                      </a:pPr>
                      <a:r>
                        <a:rPr sz="1100" b="1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Methode</a:t>
                      </a:r>
                      <a:r>
                        <a:rPr sz="1100" b="1" spc="6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tehnike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209550" algn="ct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Resursi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165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100" b="1" spc="10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Obzervacije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451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0" dirty="0">
                          <a:solidFill>
                            <a:srgbClr val="3F3F3F"/>
                          </a:solidFill>
                          <a:latin typeface="Century Gothic"/>
                          <a:cs typeface="Century Gothic"/>
                        </a:rPr>
                        <a:t>1h30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111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Razgovor</a:t>
                      </a:r>
                      <a:r>
                        <a:rPr sz="11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idejama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111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3025" marR="640715" indent="168910">
                        <a:lnSpc>
                          <a:spcPts val="1200"/>
                        </a:lnSpc>
                        <a:spcBef>
                          <a:spcPts val="840"/>
                        </a:spcBef>
                        <a:buFont typeface="Arial"/>
                        <a:buChar char="•"/>
                        <a:tabLst>
                          <a:tab pos="241935" algn="l"/>
                        </a:tabLst>
                      </a:pPr>
                      <a:r>
                        <a:rPr sz="1100" spc="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Glasanje</a:t>
                      </a:r>
                      <a:r>
                        <a:rPr sz="1100" spc="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predstavljene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ideje </a:t>
                      </a: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svaki</a:t>
                      </a:r>
                      <a:r>
                        <a:rPr sz="1100" spc="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problem.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49275" algn="just">
                        <a:lnSpc>
                          <a:spcPts val="1200"/>
                        </a:lnSpc>
                        <a:spcBef>
                          <a:spcPts val="5"/>
                        </a:spcBef>
                      </a:pP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4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4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 </a:t>
                      </a:r>
                      <a:r>
                        <a:rPr sz="1100" spc="2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  </a:t>
                      </a:r>
                      <a:r>
                        <a:rPr sz="1100" spc="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1100" spc="10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Brainstorming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705485" indent="168910">
                        <a:lnSpc>
                          <a:spcPct val="106100"/>
                        </a:lnSpc>
                        <a:spcBef>
                          <a:spcPts val="16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1100" spc="1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Računar 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Projektor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124460">
                        <a:lnSpc>
                          <a:spcPct val="106100"/>
                        </a:lnSpc>
                      </a:pPr>
                      <a:r>
                        <a:rPr sz="1100" spc="2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-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100" spc="2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100" spc="1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5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1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100" spc="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(scorm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paket)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6200" marR="160655" indent="168910">
                        <a:lnSpc>
                          <a:spcPts val="1200"/>
                        </a:lnSpc>
                        <a:buFont typeface="Arial"/>
                        <a:buChar char="•"/>
                        <a:tabLst>
                          <a:tab pos="245110" algn="l"/>
                        </a:tabLst>
                      </a:pPr>
                      <a:r>
                        <a:rPr sz="1100" spc="-1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stolica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po </a:t>
                      </a:r>
                      <a:r>
                        <a:rPr sz="1100" spc="1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učesniku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(10</a:t>
                      </a:r>
                      <a:r>
                        <a:rPr sz="1100" spc="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2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+1) </a:t>
                      </a: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Pedagoški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vodič</a:t>
                      </a:r>
                      <a:r>
                        <a:rPr sz="11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za 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sesiju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76200">
                        <a:lnSpc>
                          <a:spcPts val="1180"/>
                        </a:lnSpc>
                      </a:pP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(za</a:t>
                      </a:r>
                      <a:r>
                        <a:rPr sz="1100" spc="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predavača)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2395" marR="98425" indent="-635" algn="ctr">
                        <a:lnSpc>
                          <a:spcPts val="1100"/>
                        </a:lnSpc>
                        <a:spcBef>
                          <a:spcPts val="470"/>
                        </a:spcBef>
                      </a:pPr>
                      <a:r>
                        <a:rPr sz="10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Svi</a:t>
                      </a:r>
                      <a:r>
                        <a:rPr sz="10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učesnici</a:t>
                      </a:r>
                      <a:r>
                        <a:rPr sz="10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moraju </a:t>
                      </a:r>
                      <a:r>
                        <a:rPr sz="10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imati</a:t>
                      </a:r>
                      <a:r>
                        <a:rPr sz="10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pristup</a:t>
                      </a:r>
                      <a:r>
                        <a:rPr sz="10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kursu</a:t>
                      </a:r>
                      <a:r>
                        <a:rPr sz="10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 </a:t>
                      </a:r>
                      <a:r>
                        <a:rPr sz="1000" spc="1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ovom</a:t>
                      </a:r>
                      <a:r>
                        <a:rPr sz="10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trenutku</a:t>
                      </a:r>
                      <a:r>
                        <a:rPr sz="10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sesije.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100" spc="-125" dirty="0">
                          <a:solidFill>
                            <a:srgbClr val="3F3F3F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spc="-60" dirty="0">
                          <a:solidFill>
                            <a:srgbClr val="3F3F3F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-20" dirty="0">
                          <a:solidFill>
                            <a:srgbClr val="3F3F3F"/>
                          </a:solidFill>
                          <a:latin typeface="Century Gothic"/>
                          <a:cs typeface="Century Gothic"/>
                        </a:rPr>
                        <a:t>min.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spc="-10" dirty="0">
                          <a:solidFill>
                            <a:srgbClr val="939393"/>
                          </a:solidFill>
                          <a:latin typeface="Century"/>
                          <a:cs typeface="Century"/>
                        </a:rPr>
                        <a:t>Pauza</a:t>
                      </a:r>
                      <a:endParaRPr sz="1100">
                        <a:latin typeface="Century"/>
                        <a:cs typeface="Century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96850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1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Simulacija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755650" indent="168910">
                        <a:lnSpc>
                          <a:spcPts val="1200"/>
                        </a:lnSpc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Debatovanje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o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predstavljenim </a:t>
                      </a:r>
                      <a:r>
                        <a:rPr sz="1100" spc="1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idejama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za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svaki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problem.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49275" algn="just">
                        <a:lnSpc>
                          <a:spcPts val="1200"/>
                        </a:lnSpc>
                        <a:spcBef>
                          <a:spcPts val="5"/>
                        </a:spcBef>
                      </a:pP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4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4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4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 </a:t>
                      </a:r>
                      <a:r>
                        <a:rPr sz="1100" spc="2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4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  </a:t>
                      </a:r>
                      <a:r>
                        <a:rPr sz="1100" spc="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1100" spc="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Simulacija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4780" marR="306705">
                        <a:lnSpc>
                          <a:spcPts val="1200"/>
                        </a:lnSpc>
                      </a:pPr>
                      <a:r>
                        <a:rPr sz="1100" spc="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Tabla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ili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papira </a:t>
                      </a:r>
                      <a:r>
                        <a:rPr sz="1100" spc="-1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A2/A1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96850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120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65" dirty="0">
                          <a:solidFill>
                            <a:srgbClr val="3F3F3F"/>
                          </a:solidFill>
                          <a:latin typeface="Calibri"/>
                          <a:cs typeface="Calibri"/>
                        </a:rPr>
                        <a:t>sat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207010" algn="just">
                        <a:lnSpc>
                          <a:spcPts val="1200"/>
                        </a:lnSpc>
                        <a:tabLst>
                          <a:tab pos="1430655" algn="l"/>
                        </a:tabLst>
                      </a:pPr>
                      <a:r>
                        <a:rPr sz="1100" spc="1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Z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2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spc="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4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č</a:t>
                      </a:r>
                      <a:r>
                        <a:rPr sz="1100" spc="6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1100" spc="-1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1100" spc="19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Z</a:t>
                      </a:r>
                      <a:r>
                        <a:rPr sz="1100" spc="3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3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7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100" spc="33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100" spc="32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3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100" spc="2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14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3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16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100" spc="3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100" spc="34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100" spc="8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aktivnosti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572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91440" marR="507365">
                        <a:lnSpc>
                          <a:spcPts val="1200"/>
                        </a:lnSpc>
                      </a:pPr>
                      <a:r>
                        <a:rPr sz="1100" spc="9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Izložba</a:t>
                      </a:r>
                      <a:r>
                        <a:rPr sz="1100" spc="3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0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1100" spc="10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 Demonstrativna </a:t>
                      </a:r>
                      <a:r>
                        <a:rPr sz="1100" spc="8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afirmativna </a:t>
                      </a:r>
                      <a:r>
                        <a:rPr sz="1100" spc="125" dirty="0">
                          <a:solidFill>
                            <a:srgbClr val="939393"/>
                          </a:solidFill>
                          <a:latin typeface="Calibri"/>
                          <a:cs typeface="Calibri"/>
                        </a:rPr>
                        <a:t>metoda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7685">
                <a:tc gridSpan="7">
                  <a:txBody>
                    <a:bodyPr/>
                    <a:lstStyle/>
                    <a:p>
                      <a:pPr marL="129539">
                        <a:lnSpc>
                          <a:spcPct val="100000"/>
                        </a:lnSpc>
                        <a:spcBef>
                          <a:spcPts val="1235"/>
                        </a:spcBef>
                      </a:pPr>
                      <a:r>
                        <a:rPr sz="1200" b="1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Ukupno:</a:t>
                      </a:r>
                      <a:r>
                        <a:rPr sz="1200" b="1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9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3</a:t>
                      </a:r>
                      <a:r>
                        <a:rPr sz="1200" b="1" spc="7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sata</a:t>
                      </a:r>
                      <a:r>
                        <a:rPr sz="1200" b="1" spc="6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5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45</a:t>
                      </a:r>
                      <a:r>
                        <a:rPr sz="1200" b="1" spc="6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4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minuta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56845" marB="0">
                    <a:lnL w="12700">
                      <a:solidFill>
                        <a:srgbClr val="D8D8D8"/>
                      </a:solidFill>
                      <a:prstDash val="solid"/>
                    </a:lnL>
                    <a:lnR w="12700">
                      <a:solidFill>
                        <a:srgbClr val="D8D8D8"/>
                      </a:solidFill>
                      <a:prstDash val="solid"/>
                    </a:lnR>
                    <a:lnT w="12700">
                      <a:solidFill>
                        <a:srgbClr val="D8D8D8"/>
                      </a:solidFill>
                      <a:prstDash val="solid"/>
                    </a:lnT>
                    <a:lnB w="12700">
                      <a:solidFill>
                        <a:srgbClr val="D8D8D8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945456"/>
              </p:ext>
            </p:extLst>
          </p:nvPr>
        </p:nvGraphicFramePr>
        <p:xfrm>
          <a:off x="1451509" y="615055"/>
          <a:ext cx="9315450" cy="54248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7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8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943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7630" algn="ctr">
                        <a:lnSpc>
                          <a:spcPct val="100000"/>
                        </a:lnSpc>
                      </a:pPr>
                      <a:r>
                        <a:rPr sz="1200" b="1" spc="14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Razgovor</a:t>
                      </a:r>
                      <a:r>
                        <a:rPr sz="1200" b="1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2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200" b="1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3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idejama</a:t>
                      </a:r>
                      <a:r>
                        <a:rPr sz="1200" b="1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200" b="1" spc="8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14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Simulacija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0490">
                <a:tc gridSpan="2">
                  <a:txBody>
                    <a:bodyPr/>
                    <a:lstStyle/>
                    <a:p>
                      <a:pPr marL="48260">
                        <a:lnSpc>
                          <a:spcPts val="1375"/>
                        </a:lnSpc>
                        <a:spcBef>
                          <a:spcPts val="905"/>
                        </a:spcBef>
                      </a:pPr>
                      <a:r>
                        <a:rPr sz="1200" b="1" spc="12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Description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  <a:p>
                      <a:pPr marL="48260" marR="38100">
                        <a:lnSpc>
                          <a:spcPts val="1200"/>
                        </a:lnSpc>
                        <a:spcBef>
                          <a:spcPts val="25"/>
                        </a:spcBef>
                      </a:pP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Frvo,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predavač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treba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da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se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pobrine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da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su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svi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učesnici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već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glasali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za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objavljene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ideje.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Ako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nisu,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trebali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bi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to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učiniti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sada.</a:t>
                      </a:r>
                      <a:r>
                        <a:rPr sz="1050" b="0" spc="28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Zatim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počinje simulacija.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  <a:p>
                      <a:pPr marL="48260" marR="38100">
                        <a:lnSpc>
                          <a:spcPts val="1200"/>
                        </a:lnSpc>
                      </a:pP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Simulacija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će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se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koristiti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obliku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debate.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Sastoji</a:t>
                      </a:r>
                      <a:r>
                        <a:rPr sz="1050" b="0" spc="29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se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od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učenja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uloga,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podizanja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svesti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javnosti,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primene</a:t>
                      </a:r>
                      <a:r>
                        <a:rPr sz="1050" b="0" spc="29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znanja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refleksije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stavovima</a:t>
                      </a:r>
                      <a:r>
                        <a:rPr sz="1050" b="0" spc="28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vrednostima.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Konkretno,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ove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simulacije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će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biti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planirane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nego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što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budu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predstavljene.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Ova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metoda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prati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"aktivistički"</a:t>
                      </a:r>
                      <a:r>
                        <a:rPr sz="1050" b="0" spc="1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stil</a:t>
                      </a:r>
                      <a:r>
                        <a:rPr sz="1050" b="0" spc="1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učenja.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11493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3810" algn="ctr">
                        <a:lnSpc>
                          <a:spcPts val="1220"/>
                        </a:lnSpc>
                      </a:pPr>
                      <a:r>
                        <a:rPr sz="1100" b="1" spc="95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ts val="1220"/>
                        </a:lnSpc>
                      </a:pPr>
                      <a:r>
                        <a:rPr sz="1100" b="1" spc="11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Koraci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9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7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1H10</a:t>
                      </a:r>
                      <a:r>
                        <a:rPr sz="1100" spc="-5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025"/>
                        </a:lnSpc>
                        <a:tabLst>
                          <a:tab pos="275590" algn="l"/>
                        </a:tabLst>
                      </a:pPr>
                      <a:r>
                        <a:rPr sz="1050" b="0" spc="-2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1.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	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Učenik</a:t>
                      </a:r>
                      <a:r>
                        <a:rPr sz="1050" b="0" spc="6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ulazi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igrui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identifikuje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situacije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sa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najviše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glasova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ideja,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svakoj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situaciji.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Identifikujte</a:t>
                      </a:r>
                      <a:r>
                        <a:rPr sz="1050" b="0" spc="6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autore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(2)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tih</a:t>
                      </a: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ideja.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1100" spc="-7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10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00"/>
                        </a:lnSpc>
                      </a:pP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2.</a:t>
                      </a:r>
                      <a:r>
                        <a:rPr sz="1050" b="0" spc="3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Zamolite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druge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učesnike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da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stanu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iza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onoga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za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koga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misle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da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ima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najbolju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ideju.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91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100" spc="-7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10</a:t>
                      </a:r>
                      <a:r>
                        <a:rPr sz="1100" spc="-6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05"/>
                        </a:lnSpc>
                      </a:pP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3.</a:t>
                      </a:r>
                      <a:r>
                        <a:rPr sz="1050" b="0" spc="3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Kada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se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formiraju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grupe,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predavač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objašnjava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kontinuitet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aktivnosti.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100" spc="-12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spc="-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00"/>
                        </a:lnSpc>
                      </a:pPr>
                      <a:r>
                        <a:rPr sz="1050" b="0" spc="7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4.</a:t>
                      </a:r>
                      <a:r>
                        <a:rPr sz="1050" b="0" spc="12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Pauza.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3810" algn="ctr">
                        <a:lnSpc>
                          <a:spcPts val="122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030"/>
                        </a:lnSpc>
                      </a:pP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5.</a:t>
                      </a:r>
                      <a:r>
                        <a:rPr sz="1050" b="0" spc="33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Grupe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koje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su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ranije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formirane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se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sastaju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kako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bi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identifikovale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potencijalni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uticaj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svojih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mera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</a:t>
                      </a:r>
                      <a:r>
                        <a:rPr sz="1050" b="0" spc="4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slabosti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suprotnih</a:t>
                      </a:r>
                      <a:r>
                        <a:rPr sz="1050" b="0" spc="4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mera,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  <a:p>
                      <a:pPr marL="48260">
                        <a:lnSpc>
                          <a:spcPts val="1250"/>
                        </a:lnSpc>
                      </a:pP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kako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bi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ih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mogle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pobiti</a:t>
                      </a:r>
                      <a:r>
                        <a:rPr sz="1050" b="0" spc="6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tokom</a:t>
                      </a:r>
                      <a:r>
                        <a:rPr sz="1050" b="0" spc="6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debate.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1640">
                <a:tc>
                  <a:txBody>
                    <a:bodyPr/>
                    <a:lstStyle/>
                    <a:p>
                      <a:pPr marL="3810" algn="ctr">
                        <a:lnSpc>
                          <a:spcPts val="1210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180"/>
                        </a:lnSpc>
                      </a:pP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6.</a:t>
                      </a:r>
                      <a:r>
                        <a:rPr sz="1050" b="0" spc="3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Svaka</a:t>
                      </a:r>
                      <a:r>
                        <a:rPr sz="1050" b="0" spc="5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grupa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mora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odabrati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portparola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koji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će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predstaviti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njihove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ideje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protiv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portparola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druge</a:t>
                      </a:r>
                      <a:r>
                        <a:rPr sz="1050" b="0" spc="5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grupe.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3810" algn="ctr">
                        <a:lnSpc>
                          <a:spcPts val="1225"/>
                        </a:lnSpc>
                      </a:pPr>
                      <a:r>
                        <a:rPr sz="110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spc="35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100" spc="40" dirty="0">
                          <a:solidFill>
                            <a:srgbClr val="595959"/>
                          </a:solidFill>
                          <a:latin typeface="Century Gothic"/>
                          <a:cs typeface="Century Gothic"/>
                        </a:rPr>
                        <a:t>min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200"/>
                        </a:lnSpc>
                      </a:pP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7.</a:t>
                      </a:r>
                      <a:r>
                        <a:rPr sz="1050" b="0" spc="27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Predavač</a:t>
                      </a:r>
                      <a:r>
                        <a:rPr sz="1050" b="0" spc="1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će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posredovati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u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debati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zapisivati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prednosti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i</a:t>
                      </a:r>
                      <a:r>
                        <a:rPr sz="1050" b="0" spc="15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nedostatke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različitih</a:t>
                      </a:r>
                      <a:r>
                        <a:rPr sz="1050" b="0" spc="2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 </a:t>
                      </a:r>
                      <a:r>
                        <a:rPr sz="1050" b="0" spc="-10" dirty="0">
                          <a:solidFill>
                            <a:srgbClr val="595959"/>
                          </a:solidFill>
                          <a:latin typeface="Montserrat Thin"/>
                          <a:cs typeface="Montserrat Thin"/>
                        </a:rPr>
                        <a:t>grupa.</a:t>
                      </a:r>
                      <a:endParaRPr sz="1050" dirty="0">
                        <a:latin typeface="Montserrat Thin"/>
                        <a:cs typeface="Montserrat Thin"/>
                      </a:endParaRPr>
                    </a:p>
                  </a:txBody>
                  <a:tcPr marL="0" marR="0" marT="0" marB="0">
                    <a:lnL w="12700">
                      <a:solidFill>
                        <a:srgbClr val="BFBFBF"/>
                      </a:solidFill>
                      <a:prstDash val="solid"/>
                    </a:lnL>
                    <a:lnR w="12700">
                      <a:solidFill>
                        <a:srgbClr val="BFBFBF"/>
                      </a:solidFill>
                      <a:prstDash val="solid"/>
                    </a:lnR>
                    <a:lnT w="12700">
                      <a:solidFill>
                        <a:srgbClr val="BFBFBF"/>
                      </a:solidFill>
                      <a:prstDash val="solid"/>
                    </a:lnT>
                    <a:lnB w="12700">
                      <a:solidFill>
                        <a:srgbClr val="BFBFBF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34641" y="525900"/>
            <a:ext cx="9123045" cy="1407160"/>
            <a:chOff x="1534641" y="525900"/>
            <a:chExt cx="9123045" cy="1407160"/>
          </a:xfrm>
        </p:grpSpPr>
        <p:sp>
          <p:nvSpPr>
            <p:cNvPr id="3" name="object 3"/>
            <p:cNvSpPr/>
            <p:nvPr/>
          </p:nvSpPr>
          <p:spPr>
            <a:xfrm>
              <a:off x="1534641" y="1200675"/>
              <a:ext cx="9123045" cy="12700"/>
            </a:xfrm>
            <a:custGeom>
              <a:avLst/>
              <a:gdLst/>
              <a:ahLst/>
              <a:cxnLst/>
              <a:rect l="l" t="t" r="r" b="b"/>
              <a:pathLst>
                <a:path w="9123045" h="12700">
                  <a:moveTo>
                    <a:pt x="0" y="0"/>
                  </a:moveTo>
                  <a:lnTo>
                    <a:pt x="9122725" y="0"/>
                  </a:lnTo>
                  <a:lnTo>
                    <a:pt x="9122725" y="12699"/>
                  </a:lnTo>
                  <a:lnTo>
                    <a:pt x="0" y="12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40991" y="525900"/>
              <a:ext cx="0" cy="681355"/>
            </a:xfrm>
            <a:custGeom>
              <a:avLst/>
              <a:gdLst/>
              <a:ahLst/>
              <a:cxnLst/>
              <a:rect l="l" t="t" r="r" b="b"/>
              <a:pathLst>
                <a:path h="681355">
                  <a:moveTo>
                    <a:pt x="0" y="0"/>
                  </a:moveTo>
                  <a:lnTo>
                    <a:pt x="0" y="68112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40991" y="1207025"/>
              <a:ext cx="0" cy="725805"/>
            </a:xfrm>
            <a:custGeom>
              <a:avLst/>
              <a:gdLst/>
              <a:ahLst/>
              <a:cxnLst/>
              <a:rect l="l" t="t" r="r" b="b"/>
              <a:pathLst>
                <a:path h="725805">
                  <a:moveTo>
                    <a:pt x="0" y="0"/>
                  </a:moveTo>
                  <a:lnTo>
                    <a:pt x="0" y="725800"/>
                  </a:lnTo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51016" y="525900"/>
              <a:ext cx="0" cy="681355"/>
            </a:xfrm>
            <a:custGeom>
              <a:avLst/>
              <a:gdLst/>
              <a:ahLst/>
              <a:cxnLst/>
              <a:rect l="l" t="t" r="r" b="b"/>
              <a:pathLst>
                <a:path h="681355">
                  <a:moveTo>
                    <a:pt x="0" y="0"/>
                  </a:moveTo>
                  <a:lnTo>
                    <a:pt x="0" y="68112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651016" y="1207025"/>
              <a:ext cx="0" cy="725805"/>
            </a:xfrm>
            <a:custGeom>
              <a:avLst/>
              <a:gdLst/>
              <a:ahLst/>
              <a:cxnLst/>
              <a:rect l="l" t="t" r="r" b="b"/>
              <a:pathLst>
                <a:path h="725805">
                  <a:moveTo>
                    <a:pt x="0" y="0"/>
                  </a:moveTo>
                  <a:lnTo>
                    <a:pt x="0" y="725800"/>
                  </a:lnTo>
                </a:path>
              </a:pathLst>
            </a:custGeom>
            <a:ln w="12700">
              <a:solidFill>
                <a:srgbClr val="D8D8D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4641" y="532250"/>
              <a:ext cx="9123045" cy="0"/>
            </a:xfrm>
            <a:custGeom>
              <a:avLst/>
              <a:gdLst/>
              <a:ahLst/>
              <a:cxnLst/>
              <a:rect l="l" t="t" r="r" b="b"/>
              <a:pathLst>
                <a:path w="9123044">
                  <a:moveTo>
                    <a:pt x="0" y="0"/>
                  </a:moveTo>
                  <a:lnTo>
                    <a:pt x="9122725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534641" y="1926475"/>
              <a:ext cx="9123045" cy="0"/>
            </a:xfrm>
            <a:custGeom>
              <a:avLst/>
              <a:gdLst/>
              <a:ahLst/>
              <a:cxnLst/>
              <a:rect l="l" t="t" r="r" b="b"/>
              <a:pathLst>
                <a:path w="9123044">
                  <a:moveTo>
                    <a:pt x="0" y="0"/>
                  </a:moveTo>
                  <a:lnTo>
                    <a:pt x="9122725" y="0"/>
                  </a:lnTo>
                </a:path>
              </a:pathLst>
            </a:custGeom>
            <a:ln w="12700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540991" y="532250"/>
            <a:ext cx="9110345" cy="675005"/>
          </a:xfrm>
          <a:prstGeom prst="rect">
            <a:avLst/>
          </a:prstGeom>
          <a:solidFill>
            <a:srgbClr val="D8D8D8"/>
          </a:solidFill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400">
              <a:latin typeface="Times New Roman"/>
              <a:cs typeface="Times New Roman"/>
            </a:endParaRPr>
          </a:p>
          <a:p>
            <a:pPr marR="366395" algn="ctr">
              <a:lnSpc>
                <a:spcPct val="100000"/>
              </a:lnSpc>
            </a:pPr>
            <a:r>
              <a:rPr sz="1400" b="1" spc="165" dirty="0">
                <a:solidFill>
                  <a:srgbClr val="595959"/>
                </a:solidFill>
                <a:latin typeface="Calibri"/>
                <a:cs typeface="Calibri"/>
              </a:rPr>
              <a:t>Zaključak</a:t>
            </a:r>
            <a:r>
              <a:rPr sz="1400" b="1" spc="4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595959"/>
                </a:solidFill>
                <a:latin typeface="Calibri"/>
                <a:cs typeface="Calibri"/>
              </a:rPr>
              <a:t>/</a:t>
            </a:r>
            <a:r>
              <a:rPr sz="1400" b="1" spc="40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400" b="1" spc="135" dirty="0">
                <a:solidFill>
                  <a:srgbClr val="595959"/>
                </a:solidFill>
                <a:latin typeface="Calibri"/>
                <a:cs typeface="Calibri"/>
              </a:rPr>
              <a:t>Zatvaranje</a:t>
            </a:r>
            <a:r>
              <a:rPr sz="1400" b="1" spc="45" dirty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sz="1400" b="1" spc="120" dirty="0">
                <a:solidFill>
                  <a:srgbClr val="595959"/>
                </a:solidFill>
                <a:latin typeface="Calibri"/>
                <a:cs typeface="Calibri"/>
              </a:rPr>
              <a:t>aktivnosti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40991" y="1207025"/>
            <a:ext cx="9110345" cy="7194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45"/>
              </a:lnSpc>
            </a:pPr>
            <a:r>
              <a:rPr sz="1200" b="1" spc="120" dirty="0">
                <a:solidFill>
                  <a:srgbClr val="595959"/>
                </a:solidFill>
                <a:latin typeface="Calibri"/>
                <a:cs typeface="Calibri"/>
              </a:rPr>
              <a:t>Opis</a:t>
            </a:r>
            <a:endParaRPr sz="1200">
              <a:latin typeface="Calibri"/>
              <a:cs typeface="Calibri"/>
            </a:endParaRPr>
          </a:p>
          <a:p>
            <a:pPr marL="116205">
              <a:lnSpc>
                <a:spcPct val="100000"/>
              </a:lnSpc>
              <a:spcBef>
                <a:spcPts val="35"/>
              </a:spcBef>
            </a:pP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Da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bi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zatvorio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sesije,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predavač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treba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da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održi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kratak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govor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u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obliku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"naučene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lekcije"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o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važnosti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učešća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mladih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u</a:t>
            </a:r>
            <a:r>
              <a:rPr sz="1050" b="0" spc="40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10" dirty="0">
                <a:solidFill>
                  <a:srgbClr val="595959"/>
                </a:solidFill>
                <a:latin typeface="Montserrat Thin"/>
                <a:cs typeface="Montserrat Thin"/>
              </a:rPr>
              <a:t>odlukama</a:t>
            </a:r>
            <a:r>
              <a:rPr sz="1050" b="0" spc="45" dirty="0">
                <a:solidFill>
                  <a:srgbClr val="595959"/>
                </a:solidFill>
                <a:latin typeface="Montserrat Thin"/>
                <a:cs typeface="Montserrat Thin"/>
              </a:rPr>
              <a:t> </a:t>
            </a:r>
            <a:r>
              <a:rPr sz="1050" b="0" spc="-10" dirty="0">
                <a:solidFill>
                  <a:srgbClr val="595959"/>
                </a:solidFill>
                <a:latin typeface="Montserrat Thin"/>
                <a:cs typeface="Montserrat Thin"/>
              </a:rPr>
              <a:t>grada.</a:t>
            </a:r>
            <a:endParaRPr sz="1050">
              <a:latin typeface="Montserrat Thin"/>
              <a:cs typeface="Montserrat Thi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1083945">
              <a:lnSpc>
                <a:spcPct val="100000"/>
              </a:lnSpc>
              <a:spcBef>
                <a:spcPts val="100"/>
              </a:spcBef>
            </a:pPr>
            <a:r>
              <a:rPr spc="395" dirty="0"/>
              <a:t>INTERAKTIVNI</a:t>
            </a:r>
            <a:r>
              <a:rPr spc="210" dirty="0"/>
              <a:t> </a:t>
            </a:r>
            <a:r>
              <a:rPr spc="515" dirty="0"/>
              <a:t>FLIPBOOK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9442"/>
            <a:ext cx="291465" cy="4634230"/>
          </a:xfrm>
          <a:custGeom>
            <a:avLst/>
            <a:gdLst/>
            <a:ahLst/>
            <a:cxnLst/>
            <a:rect l="l" t="t" r="r" b="b"/>
            <a:pathLst>
              <a:path w="291465" h="4634230">
                <a:moveTo>
                  <a:pt x="291101" y="0"/>
                </a:moveTo>
                <a:lnTo>
                  <a:pt x="0" y="0"/>
                </a:lnTo>
                <a:lnTo>
                  <a:pt x="0" y="4633766"/>
                </a:lnTo>
                <a:lnTo>
                  <a:pt x="291101" y="4633766"/>
                </a:lnTo>
                <a:lnTo>
                  <a:pt x="2911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1240" y="0"/>
            <a:ext cx="5632704" cy="68579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29208" y="1314818"/>
            <a:ext cx="4228465" cy="58039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50"/>
              </a:spcBef>
            </a:pPr>
            <a:r>
              <a:rPr sz="1800" spc="180" dirty="0"/>
              <a:t>Interaktivni</a:t>
            </a:r>
            <a:r>
              <a:rPr sz="1800" spc="75" dirty="0"/>
              <a:t>  </a:t>
            </a:r>
            <a:r>
              <a:rPr sz="1800" spc="195" dirty="0"/>
              <a:t>flipbook</a:t>
            </a:r>
            <a:r>
              <a:rPr sz="1800" spc="75" dirty="0"/>
              <a:t>  </a:t>
            </a:r>
            <a:r>
              <a:rPr sz="1800" spc="235" dirty="0"/>
              <a:t>se</a:t>
            </a:r>
            <a:r>
              <a:rPr sz="1800" spc="80" dirty="0"/>
              <a:t>  </a:t>
            </a:r>
            <a:r>
              <a:rPr sz="1800" spc="170" dirty="0"/>
              <a:t>sastoji</a:t>
            </a:r>
            <a:r>
              <a:rPr sz="1800" spc="75" dirty="0"/>
              <a:t>  </a:t>
            </a:r>
            <a:r>
              <a:rPr sz="1800" spc="215" dirty="0"/>
              <a:t>od </a:t>
            </a:r>
            <a:r>
              <a:rPr sz="1800" spc="125" dirty="0"/>
              <a:t>tri</a:t>
            </a:r>
            <a:r>
              <a:rPr sz="1800" spc="105" dirty="0"/>
              <a:t> </a:t>
            </a:r>
            <a:r>
              <a:rPr sz="1800" spc="165" dirty="0"/>
              <a:t>sekcije:</a:t>
            </a:r>
            <a:endParaRPr sz="1800"/>
          </a:p>
        </p:txBody>
      </p:sp>
      <p:sp>
        <p:nvSpPr>
          <p:cNvPr id="6" name="object 6"/>
          <p:cNvSpPr txBox="1"/>
          <p:nvPr/>
        </p:nvSpPr>
        <p:spPr>
          <a:xfrm>
            <a:off x="739889" y="2118867"/>
            <a:ext cx="4615180" cy="4508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1130" indent="-151130">
              <a:lnSpc>
                <a:spcPts val="1880"/>
              </a:lnSpc>
              <a:spcBef>
                <a:spcPts val="100"/>
              </a:spcBef>
              <a:buSzPct val="87500"/>
              <a:buFont typeface="Calibri"/>
              <a:buAutoNum type="arabicPeriod"/>
              <a:tabLst>
                <a:tab pos="151130" algn="l"/>
              </a:tabLst>
            </a:pPr>
            <a:r>
              <a:rPr sz="1600" spc="185" dirty="0">
                <a:solidFill>
                  <a:srgbClr val="FF636C"/>
                </a:solidFill>
                <a:latin typeface="Calibri"/>
                <a:cs typeface="Calibri"/>
              </a:rPr>
              <a:t>Pregled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00" dirty="0">
                <a:solidFill>
                  <a:srgbClr val="FF636C"/>
                </a:solidFill>
                <a:latin typeface="Calibri"/>
                <a:cs typeface="Calibri"/>
              </a:rPr>
              <a:t>sekcije:</a:t>
            </a:r>
            <a:endParaRPr sz="1600">
              <a:latin typeface="Calibri"/>
              <a:cs typeface="Calibri"/>
            </a:endParaRPr>
          </a:p>
          <a:p>
            <a:pPr marL="18415" marR="351790" lvl="1" indent="285750">
              <a:lnSpc>
                <a:spcPts val="1900"/>
              </a:lnSpc>
              <a:spcBef>
                <a:spcPts val="40"/>
              </a:spcBef>
              <a:buFont typeface="Arial"/>
              <a:buChar char="•"/>
              <a:tabLst>
                <a:tab pos="304165" algn="l"/>
              </a:tabLst>
            </a:pP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Ova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sekcija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pruža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opšti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uvod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i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636C"/>
                </a:solidFill>
                <a:latin typeface="Calibri"/>
                <a:cs typeface="Calibri"/>
              </a:rPr>
              <a:t>postavlja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osnovu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FF636C"/>
                </a:solidFill>
                <a:latin typeface="Calibri"/>
                <a:cs typeface="Calibri"/>
              </a:rPr>
              <a:t>sledeći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10" dirty="0">
                <a:solidFill>
                  <a:srgbClr val="FF636C"/>
                </a:solidFill>
                <a:latin typeface="Calibri"/>
                <a:cs typeface="Calibri"/>
              </a:rPr>
              <a:t>sadržaj.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20"/>
              </a:spcBef>
            </a:pPr>
            <a:endParaRPr sz="1600">
              <a:latin typeface="Calibri"/>
              <a:cs typeface="Calibri"/>
            </a:endParaRPr>
          </a:p>
          <a:p>
            <a:pPr marL="12700" marR="258445" indent="344805">
              <a:lnSpc>
                <a:spcPts val="1900"/>
              </a:lnSpc>
              <a:buFont typeface="Calibri"/>
              <a:buAutoNum type="arabicPeriod" startAt="2"/>
              <a:tabLst>
                <a:tab pos="357505" algn="l"/>
              </a:tabLst>
            </a:pP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Mobilizacija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00" dirty="0">
                <a:solidFill>
                  <a:srgbClr val="FF636C"/>
                </a:solidFill>
                <a:latin typeface="Calibri"/>
                <a:cs typeface="Calibri"/>
              </a:rPr>
              <a:t>mladih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5" dirty="0">
                <a:solidFill>
                  <a:srgbClr val="FF636C"/>
                </a:solidFill>
                <a:latin typeface="Calibri"/>
                <a:cs typeface="Calibri"/>
              </a:rPr>
              <a:t>rodno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FF636C"/>
                </a:solidFill>
                <a:latin typeface="Calibri"/>
                <a:cs typeface="Calibri"/>
              </a:rPr>
              <a:t>inkluzivne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gradove:</a:t>
            </a:r>
            <a:endParaRPr sz="1600">
              <a:latin typeface="Calibri"/>
              <a:cs typeface="Calibri"/>
            </a:endParaRPr>
          </a:p>
          <a:p>
            <a:pPr marL="18415" marR="5080" lvl="1" indent="342900">
              <a:lnSpc>
                <a:spcPct val="103800"/>
              </a:lnSpc>
              <a:spcBef>
                <a:spcPts val="50"/>
              </a:spcBef>
              <a:buFont typeface="Arial"/>
              <a:buChar char="•"/>
              <a:tabLst>
                <a:tab pos="361315" algn="l"/>
              </a:tabLst>
            </a:pP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Ova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FF636C"/>
                </a:solidFill>
                <a:latin typeface="Calibri"/>
                <a:cs typeface="Calibri"/>
              </a:rPr>
              <a:t>sesija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istražuje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ključna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636C"/>
                </a:solidFill>
                <a:latin typeface="Calibri"/>
                <a:cs typeface="Calibri"/>
              </a:rPr>
              <a:t>pitanja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75" dirty="0">
                <a:solidFill>
                  <a:srgbClr val="FF636C"/>
                </a:solidFill>
                <a:latin typeface="Calibri"/>
                <a:cs typeface="Calibri"/>
              </a:rPr>
              <a:t>kao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00" dirty="0">
                <a:solidFill>
                  <a:srgbClr val="FF636C"/>
                </a:solidFill>
                <a:latin typeface="Calibri"/>
                <a:cs typeface="Calibri"/>
              </a:rPr>
              <a:t>što </a:t>
            </a:r>
            <a:r>
              <a:rPr sz="1600" spc="190" dirty="0">
                <a:solidFill>
                  <a:srgbClr val="FF636C"/>
                </a:solidFill>
                <a:latin typeface="Calibri"/>
                <a:cs typeface="Calibri"/>
              </a:rPr>
              <a:t>su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14" dirty="0">
                <a:solidFill>
                  <a:srgbClr val="FF636C"/>
                </a:solidFill>
                <a:latin typeface="Calibri"/>
                <a:cs typeface="Calibri"/>
              </a:rPr>
              <a:t>"Šta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05" dirty="0">
                <a:solidFill>
                  <a:srgbClr val="FF636C"/>
                </a:solidFill>
                <a:latin typeface="Calibri"/>
                <a:cs typeface="Calibri"/>
              </a:rPr>
              <a:t>je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0" dirty="0">
                <a:solidFill>
                  <a:srgbClr val="FF636C"/>
                </a:solidFill>
                <a:latin typeface="Calibri"/>
                <a:cs typeface="Calibri"/>
              </a:rPr>
              <a:t>inkluzivan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636C"/>
                </a:solidFill>
                <a:latin typeface="Calibri"/>
                <a:cs typeface="Calibri"/>
              </a:rPr>
              <a:t>grad?"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636C"/>
                </a:solidFill>
                <a:latin typeface="Calibri"/>
                <a:cs typeface="Calibri"/>
              </a:rPr>
              <a:t>"Kakav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uticaj </a:t>
            </a:r>
            <a:r>
              <a:rPr sz="1600" spc="185" dirty="0">
                <a:solidFill>
                  <a:srgbClr val="FF636C"/>
                </a:solidFill>
                <a:latin typeface="Calibri"/>
                <a:cs typeface="Calibri"/>
              </a:rPr>
              <a:t>imaju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gradske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05" dirty="0">
                <a:solidFill>
                  <a:srgbClr val="FF636C"/>
                </a:solidFill>
                <a:latin typeface="Calibri"/>
                <a:cs typeface="Calibri"/>
              </a:rPr>
              <a:t>politike,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95" dirty="0">
                <a:solidFill>
                  <a:srgbClr val="FF636C"/>
                </a:solidFill>
                <a:latin typeface="Calibri"/>
                <a:cs typeface="Calibri"/>
              </a:rPr>
              <a:t>usluge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infrastruktura </a:t>
            </a:r>
            <a:r>
              <a:rPr sz="1600" spc="204" dirty="0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sz="16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5" dirty="0">
                <a:solidFill>
                  <a:srgbClr val="FF636C"/>
                </a:solidFill>
                <a:latin typeface="Calibri"/>
                <a:cs typeface="Calibri"/>
              </a:rPr>
              <a:t>svakodnevni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90" dirty="0">
                <a:solidFill>
                  <a:srgbClr val="FF636C"/>
                </a:solidFill>
                <a:latin typeface="Calibri"/>
                <a:cs typeface="Calibri"/>
              </a:rPr>
              <a:t>život?"</a:t>
            </a:r>
            <a:endParaRPr sz="1600">
              <a:latin typeface="Calibri"/>
              <a:cs typeface="Calibri"/>
            </a:endParaRPr>
          </a:p>
          <a:p>
            <a:pPr marL="18415" marR="430530" indent="342900">
              <a:lnSpc>
                <a:spcPct val="101499"/>
              </a:lnSpc>
              <a:spcBef>
                <a:spcPts val="1675"/>
              </a:spcBef>
              <a:buFont typeface="Calibri"/>
              <a:buAutoNum type="arabicPeriod" startAt="3"/>
              <a:tabLst>
                <a:tab pos="361315" algn="l"/>
              </a:tabLst>
            </a:pPr>
            <a:r>
              <a:rPr sz="1600" spc="145" dirty="0">
                <a:solidFill>
                  <a:srgbClr val="FF636C"/>
                </a:solidFill>
                <a:latin typeface="Calibri"/>
                <a:cs typeface="Calibri"/>
              </a:rPr>
              <a:t>Slučajevi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iz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0" dirty="0">
                <a:solidFill>
                  <a:srgbClr val="FF636C"/>
                </a:solidFill>
                <a:latin typeface="Calibri"/>
                <a:cs typeface="Calibri"/>
              </a:rPr>
              <a:t>stvarnog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života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5" dirty="0">
                <a:solidFill>
                  <a:srgbClr val="FF636C"/>
                </a:solidFill>
                <a:latin typeface="Calibri"/>
                <a:cs typeface="Calibri"/>
              </a:rPr>
              <a:t>specifični </a:t>
            </a:r>
            <a:r>
              <a:rPr sz="1600" spc="100" dirty="0">
                <a:solidFill>
                  <a:srgbClr val="FF636C"/>
                </a:solidFill>
                <a:latin typeface="Calibri"/>
                <a:cs typeface="Calibri"/>
              </a:rPr>
              <a:t>slučajevi:</a:t>
            </a:r>
            <a:endParaRPr sz="1600">
              <a:latin typeface="Calibri"/>
              <a:cs typeface="Calibri"/>
            </a:endParaRPr>
          </a:p>
          <a:p>
            <a:pPr marL="304165" lvl="1" indent="-285750">
              <a:lnSpc>
                <a:spcPts val="1895"/>
              </a:lnSpc>
              <a:buFont typeface="Arial"/>
              <a:buChar char="•"/>
              <a:tabLst>
                <a:tab pos="304165" algn="l"/>
              </a:tabLst>
            </a:pP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Ova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sekcija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predstavlja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slučajeve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95" dirty="0">
                <a:solidFill>
                  <a:srgbClr val="FF636C"/>
                </a:solidFill>
                <a:latin typeface="Calibri"/>
                <a:cs typeface="Calibri"/>
              </a:rPr>
              <a:t>iz</a:t>
            </a:r>
            <a:endParaRPr sz="1600">
              <a:latin typeface="Calibri"/>
              <a:cs typeface="Calibri"/>
            </a:endParaRPr>
          </a:p>
          <a:p>
            <a:pPr marL="18415" marR="661670">
              <a:lnSpc>
                <a:spcPct val="103800"/>
              </a:lnSpc>
            </a:pPr>
            <a:r>
              <a:rPr sz="1600" spc="160" dirty="0">
                <a:solidFill>
                  <a:srgbClr val="FF636C"/>
                </a:solidFill>
                <a:latin typeface="Calibri"/>
                <a:cs typeface="Calibri"/>
              </a:rPr>
              <a:t>stvarnog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života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14" dirty="0">
                <a:solidFill>
                  <a:srgbClr val="FF636C"/>
                </a:solidFill>
                <a:latin typeface="Calibri"/>
                <a:cs typeface="Calibri"/>
              </a:rPr>
              <a:t>koji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odražavaju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95" dirty="0">
                <a:solidFill>
                  <a:srgbClr val="FF636C"/>
                </a:solidFill>
                <a:latin typeface="Calibri"/>
                <a:cs typeface="Calibri"/>
              </a:rPr>
              <a:t>različite </a:t>
            </a:r>
            <a:r>
              <a:rPr sz="1600" spc="200" dirty="0">
                <a:solidFill>
                  <a:srgbClr val="FF636C"/>
                </a:solidFill>
                <a:latin typeface="Calibri"/>
                <a:cs typeface="Calibri"/>
              </a:rPr>
              <a:t>teme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55" dirty="0">
                <a:solidFill>
                  <a:srgbClr val="FF636C"/>
                </a:solidFill>
                <a:latin typeface="Calibri"/>
                <a:cs typeface="Calibri"/>
              </a:rPr>
              <a:t>pokrivene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29" dirty="0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igri.</a:t>
            </a:r>
            <a:endParaRPr sz="1600">
              <a:latin typeface="Calibri"/>
              <a:cs typeface="Calibri"/>
            </a:endParaRPr>
          </a:p>
          <a:p>
            <a:pPr marL="14604">
              <a:lnSpc>
                <a:spcPct val="100000"/>
              </a:lnSpc>
              <a:spcBef>
                <a:spcPts val="850"/>
              </a:spcBef>
            </a:pP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Flipbook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je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dostupan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unutar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85" dirty="0">
                <a:solidFill>
                  <a:srgbClr val="176F78"/>
                </a:solidFill>
                <a:latin typeface="Calibri"/>
                <a:cs typeface="Calibri"/>
              </a:rPr>
              <a:t>igre.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5036820"/>
          </a:xfrm>
          <a:custGeom>
            <a:avLst/>
            <a:gdLst/>
            <a:ahLst/>
            <a:cxnLst/>
            <a:rect l="l" t="t" r="r" b="b"/>
            <a:pathLst>
              <a:path w="12192000" h="5036820">
                <a:moveTo>
                  <a:pt x="12192000" y="0"/>
                </a:moveTo>
                <a:lnTo>
                  <a:pt x="0" y="0"/>
                </a:lnTo>
                <a:lnTo>
                  <a:pt x="0" y="5036348"/>
                </a:lnTo>
                <a:lnTo>
                  <a:pt x="12192000" y="503634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048564" y="5341076"/>
            <a:ext cx="0" cy="1229995"/>
          </a:xfrm>
          <a:custGeom>
            <a:avLst/>
            <a:gdLst/>
            <a:ahLst/>
            <a:cxnLst/>
            <a:rect l="l" t="t" r="r" b="b"/>
            <a:pathLst>
              <a:path h="1229995">
                <a:moveTo>
                  <a:pt x="0" y="0"/>
                </a:moveTo>
                <a:lnTo>
                  <a:pt x="1" y="1229998"/>
                </a:lnTo>
              </a:path>
            </a:pathLst>
          </a:custGeom>
          <a:ln w="9525">
            <a:solidFill>
              <a:srgbClr val="FF63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6175247"/>
            <a:ext cx="1914144" cy="40538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63200" y="5175503"/>
            <a:ext cx="1527048" cy="152704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04232" y="5355335"/>
            <a:ext cx="1584960" cy="67970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32447" y="5343144"/>
            <a:ext cx="1380744" cy="6096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56447" y="5330951"/>
            <a:ext cx="1658111" cy="70408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45408" y="5437632"/>
            <a:ext cx="1115567" cy="515112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289559" y="5236463"/>
            <a:ext cx="3161030" cy="914400"/>
            <a:chOff x="289559" y="5236463"/>
            <a:chExt cx="3161030" cy="914400"/>
          </a:xfrm>
        </p:grpSpPr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9559" y="5330951"/>
              <a:ext cx="2471928" cy="62179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32887" y="5236463"/>
              <a:ext cx="917448" cy="914400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864432" y="1988362"/>
            <a:ext cx="356362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spc="790" dirty="0">
                <a:solidFill>
                  <a:srgbClr val="FFFFFF"/>
                </a:solidFill>
              </a:rPr>
              <a:t>HVALA!</a:t>
            </a:r>
            <a:endParaRPr sz="7200"/>
          </a:p>
        </p:txBody>
      </p:sp>
      <p:sp>
        <p:nvSpPr>
          <p:cNvPr id="14" name="object 14"/>
          <p:cNvSpPr txBox="1"/>
          <p:nvPr/>
        </p:nvSpPr>
        <p:spPr>
          <a:xfrm>
            <a:off x="2281097" y="6171603"/>
            <a:ext cx="6896100" cy="49784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algn="just">
              <a:lnSpc>
                <a:spcPts val="1200"/>
              </a:lnSpc>
              <a:spcBef>
                <a:spcPts val="240"/>
              </a:spcBef>
            </a:pP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Podrška</a:t>
            </a:r>
            <a:r>
              <a:rPr sz="1100" spc="2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Evropske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komisije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za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proizvodnju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ove</a:t>
            </a:r>
            <a:r>
              <a:rPr sz="1100" spc="2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publikacije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ne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predstavlja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odobravanje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sadržaja,</a:t>
            </a:r>
            <a:r>
              <a:rPr sz="1100" spc="2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koji</a:t>
            </a:r>
            <a:r>
              <a:rPr sz="1100" spc="3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AEABAB"/>
                </a:solidFill>
                <a:latin typeface="Arial"/>
                <a:cs typeface="Arial"/>
              </a:rPr>
              <a:t>odražava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stavove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samo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autora,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a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Komisija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ne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može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biti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odgovorna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za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bilo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kakvu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upotrebu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informacija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koje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se</a:t>
            </a:r>
            <a:r>
              <a:rPr sz="1100" spc="60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AEABAB"/>
                </a:solidFill>
                <a:latin typeface="Arial"/>
                <a:cs typeface="Arial"/>
              </a:rPr>
              <a:t>u</a:t>
            </a:r>
            <a:r>
              <a:rPr sz="1100" spc="55" dirty="0">
                <a:solidFill>
                  <a:srgbClr val="AEABAB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AEABAB"/>
                </a:solidFill>
                <a:latin typeface="Arial"/>
                <a:cs typeface="Arial"/>
              </a:rPr>
              <a:t>njemu nalaze.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655" y="1616990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5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29" y="716930"/>
                </a:lnTo>
                <a:lnTo>
                  <a:pt x="747673" y="682636"/>
                </a:lnTo>
                <a:lnTo>
                  <a:pt x="774551" y="645108"/>
                </a:lnTo>
                <a:lnTo>
                  <a:pt x="797249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5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49" y="235276"/>
                </a:lnTo>
                <a:lnTo>
                  <a:pt x="774551" y="194828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6273" y="1874011"/>
            <a:ext cx="266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01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78672" y="1616990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5">
                <a:moveTo>
                  <a:pt x="419967" y="0"/>
                </a:moveTo>
                <a:lnTo>
                  <a:pt x="370990" y="2825"/>
                </a:lnTo>
                <a:lnTo>
                  <a:pt x="323672" y="11091"/>
                </a:lnTo>
                <a:lnTo>
                  <a:pt x="278329" y="24483"/>
                </a:lnTo>
                <a:lnTo>
                  <a:pt x="235276" y="42686"/>
                </a:lnTo>
                <a:lnTo>
                  <a:pt x="194827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7" y="774552"/>
                </a:lnTo>
                <a:lnTo>
                  <a:pt x="235276" y="797250"/>
                </a:lnTo>
                <a:lnTo>
                  <a:pt x="278329" y="815452"/>
                </a:lnTo>
                <a:lnTo>
                  <a:pt x="323672" y="828844"/>
                </a:lnTo>
                <a:lnTo>
                  <a:pt x="370990" y="837110"/>
                </a:lnTo>
                <a:lnTo>
                  <a:pt x="419967" y="839936"/>
                </a:lnTo>
                <a:lnTo>
                  <a:pt x="468944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8"/>
                </a:lnTo>
                <a:lnTo>
                  <a:pt x="797250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4" y="2825"/>
                </a:lnTo>
                <a:lnTo>
                  <a:pt x="419967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531159" y="1874011"/>
            <a:ext cx="3352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75" dirty="0">
                <a:solidFill>
                  <a:srgbClr val="FFFFFF"/>
                </a:solidFill>
                <a:latin typeface="Calibri"/>
                <a:cs typeface="Calibri"/>
              </a:rPr>
              <a:t>04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9655" y="2829826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29" y="716930"/>
                </a:lnTo>
                <a:lnTo>
                  <a:pt x="747673" y="682636"/>
                </a:lnTo>
                <a:lnTo>
                  <a:pt x="774551" y="645108"/>
                </a:lnTo>
                <a:lnTo>
                  <a:pt x="797249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5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49" y="235276"/>
                </a:lnTo>
                <a:lnTo>
                  <a:pt x="774551" y="194828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13254" y="3087115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78672" y="2829826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7" y="0"/>
                </a:moveTo>
                <a:lnTo>
                  <a:pt x="370990" y="2825"/>
                </a:lnTo>
                <a:lnTo>
                  <a:pt x="323672" y="11091"/>
                </a:lnTo>
                <a:lnTo>
                  <a:pt x="278329" y="24483"/>
                </a:lnTo>
                <a:lnTo>
                  <a:pt x="235276" y="42686"/>
                </a:lnTo>
                <a:lnTo>
                  <a:pt x="194827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7" y="774552"/>
                </a:lnTo>
                <a:lnTo>
                  <a:pt x="235276" y="797250"/>
                </a:lnTo>
                <a:lnTo>
                  <a:pt x="278329" y="815452"/>
                </a:lnTo>
                <a:lnTo>
                  <a:pt x="323672" y="828844"/>
                </a:lnTo>
                <a:lnTo>
                  <a:pt x="370990" y="837110"/>
                </a:lnTo>
                <a:lnTo>
                  <a:pt x="419967" y="839936"/>
                </a:lnTo>
                <a:lnTo>
                  <a:pt x="468944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8"/>
                </a:lnTo>
                <a:lnTo>
                  <a:pt x="797250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4" y="2825"/>
                </a:lnTo>
                <a:lnTo>
                  <a:pt x="419967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542271" y="3087115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05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49655" y="4139464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5" h="840104">
                <a:moveTo>
                  <a:pt x="419968" y="0"/>
                </a:moveTo>
                <a:lnTo>
                  <a:pt x="370990" y="2825"/>
                </a:lnTo>
                <a:lnTo>
                  <a:pt x="323673" y="11091"/>
                </a:lnTo>
                <a:lnTo>
                  <a:pt x="278330" y="24483"/>
                </a:lnTo>
                <a:lnTo>
                  <a:pt x="235276" y="42686"/>
                </a:lnTo>
                <a:lnTo>
                  <a:pt x="194828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8" y="774552"/>
                </a:lnTo>
                <a:lnTo>
                  <a:pt x="235276" y="797250"/>
                </a:lnTo>
                <a:lnTo>
                  <a:pt x="278330" y="815452"/>
                </a:lnTo>
                <a:lnTo>
                  <a:pt x="323673" y="828844"/>
                </a:lnTo>
                <a:lnTo>
                  <a:pt x="370990" y="837110"/>
                </a:lnTo>
                <a:lnTo>
                  <a:pt x="419968" y="839936"/>
                </a:lnTo>
                <a:lnTo>
                  <a:pt x="468945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29" y="716930"/>
                </a:lnTo>
                <a:lnTo>
                  <a:pt x="747673" y="682636"/>
                </a:lnTo>
                <a:lnTo>
                  <a:pt x="774551" y="645108"/>
                </a:lnTo>
                <a:lnTo>
                  <a:pt x="797249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5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49" y="235276"/>
                </a:lnTo>
                <a:lnTo>
                  <a:pt x="774551" y="194828"/>
                </a:lnTo>
                <a:lnTo>
                  <a:pt x="747673" y="157299"/>
                </a:lnTo>
                <a:lnTo>
                  <a:pt x="716929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5" y="2825"/>
                </a:lnTo>
                <a:lnTo>
                  <a:pt x="419968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3254" y="4397755"/>
            <a:ext cx="313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80" dirty="0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78672" y="4139464"/>
            <a:ext cx="840105" cy="840105"/>
          </a:xfrm>
          <a:custGeom>
            <a:avLst/>
            <a:gdLst/>
            <a:ahLst/>
            <a:cxnLst/>
            <a:rect l="l" t="t" r="r" b="b"/>
            <a:pathLst>
              <a:path w="840104" h="840104">
                <a:moveTo>
                  <a:pt x="419967" y="0"/>
                </a:moveTo>
                <a:lnTo>
                  <a:pt x="370990" y="2825"/>
                </a:lnTo>
                <a:lnTo>
                  <a:pt x="323672" y="11091"/>
                </a:lnTo>
                <a:lnTo>
                  <a:pt x="278329" y="24483"/>
                </a:lnTo>
                <a:lnTo>
                  <a:pt x="235276" y="42686"/>
                </a:lnTo>
                <a:lnTo>
                  <a:pt x="194827" y="65383"/>
                </a:lnTo>
                <a:lnTo>
                  <a:pt x="157299" y="92262"/>
                </a:lnTo>
                <a:lnTo>
                  <a:pt x="123005" y="123005"/>
                </a:lnTo>
                <a:lnTo>
                  <a:pt x="92262" y="157299"/>
                </a:lnTo>
                <a:lnTo>
                  <a:pt x="65383" y="194828"/>
                </a:lnTo>
                <a:lnTo>
                  <a:pt x="42686" y="235276"/>
                </a:lnTo>
                <a:lnTo>
                  <a:pt x="24483" y="278330"/>
                </a:lnTo>
                <a:lnTo>
                  <a:pt x="11091" y="323673"/>
                </a:lnTo>
                <a:lnTo>
                  <a:pt x="2825" y="370991"/>
                </a:lnTo>
                <a:lnTo>
                  <a:pt x="0" y="419968"/>
                </a:lnTo>
                <a:lnTo>
                  <a:pt x="2825" y="468945"/>
                </a:lnTo>
                <a:lnTo>
                  <a:pt x="11091" y="516263"/>
                </a:lnTo>
                <a:lnTo>
                  <a:pt x="24483" y="561606"/>
                </a:lnTo>
                <a:lnTo>
                  <a:pt x="42686" y="604659"/>
                </a:lnTo>
                <a:lnTo>
                  <a:pt x="65383" y="645108"/>
                </a:lnTo>
                <a:lnTo>
                  <a:pt x="92262" y="682636"/>
                </a:lnTo>
                <a:lnTo>
                  <a:pt x="123005" y="716930"/>
                </a:lnTo>
                <a:lnTo>
                  <a:pt x="157299" y="747673"/>
                </a:lnTo>
                <a:lnTo>
                  <a:pt x="194827" y="774552"/>
                </a:lnTo>
                <a:lnTo>
                  <a:pt x="235276" y="797250"/>
                </a:lnTo>
                <a:lnTo>
                  <a:pt x="278329" y="815452"/>
                </a:lnTo>
                <a:lnTo>
                  <a:pt x="323672" y="828844"/>
                </a:lnTo>
                <a:lnTo>
                  <a:pt x="370990" y="837110"/>
                </a:lnTo>
                <a:lnTo>
                  <a:pt x="419967" y="839936"/>
                </a:lnTo>
                <a:lnTo>
                  <a:pt x="468944" y="837110"/>
                </a:lnTo>
                <a:lnTo>
                  <a:pt x="516262" y="828844"/>
                </a:lnTo>
                <a:lnTo>
                  <a:pt x="561605" y="815452"/>
                </a:lnTo>
                <a:lnTo>
                  <a:pt x="604659" y="797250"/>
                </a:lnTo>
                <a:lnTo>
                  <a:pt x="645107" y="774552"/>
                </a:lnTo>
                <a:lnTo>
                  <a:pt x="682636" y="747673"/>
                </a:lnTo>
                <a:lnTo>
                  <a:pt x="716930" y="716930"/>
                </a:lnTo>
                <a:lnTo>
                  <a:pt x="747673" y="682636"/>
                </a:lnTo>
                <a:lnTo>
                  <a:pt x="774552" y="645108"/>
                </a:lnTo>
                <a:lnTo>
                  <a:pt x="797250" y="604659"/>
                </a:lnTo>
                <a:lnTo>
                  <a:pt x="815452" y="561606"/>
                </a:lnTo>
                <a:lnTo>
                  <a:pt x="828844" y="516263"/>
                </a:lnTo>
                <a:lnTo>
                  <a:pt x="837110" y="468945"/>
                </a:lnTo>
                <a:lnTo>
                  <a:pt x="839936" y="419968"/>
                </a:lnTo>
                <a:lnTo>
                  <a:pt x="837110" y="370991"/>
                </a:lnTo>
                <a:lnTo>
                  <a:pt x="828844" y="323673"/>
                </a:lnTo>
                <a:lnTo>
                  <a:pt x="815452" y="278330"/>
                </a:lnTo>
                <a:lnTo>
                  <a:pt x="797250" y="235276"/>
                </a:lnTo>
                <a:lnTo>
                  <a:pt x="774552" y="194828"/>
                </a:lnTo>
                <a:lnTo>
                  <a:pt x="747673" y="157299"/>
                </a:lnTo>
                <a:lnTo>
                  <a:pt x="716930" y="123005"/>
                </a:lnTo>
                <a:lnTo>
                  <a:pt x="682636" y="92262"/>
                </a:lnTo>
                <a:lnTo>
                  <a:pt x="645107" y="65383"/>
                </a:lnTo>
                <a:lnTo>
                  <a:pt x="604659" y="42686"/>
                </a:lnTo>
                <a:lnTo>
                  <a:pt x="561605" y="24483"/>
                </a:lnTo>
                <a:lnTo>
                  <a:pt x="516262" y="11091"/>
                </a:lnTo>
                <a:lnTo>
                  <a:pt x="468944" y="2825"/>
                </a:lnTo>
                <a:lnTo>
                  <a:pt x="419967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537509" y="4397755"/>
            <a:ext cx="3232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229" dirty="0">
                <a:solidFill>
                  <a:srgbClr val="FFFFFF"/>
                </a:solidFill>
                <a:latin typeface="Calibri"/>
                <a:cs typeface="Calibri"/>
              </a:rPr>
              <a:t>06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687831" y="900023"/>
            <a:ext cx="2771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90" dirty="0"/>
              <a:t>Ciljevi</a:t>
            </a:r>
            <a:r>
              <a:rPr sz="2400" spc="135" dirty="0"/>
              <a:t> </a:t>
            </a:r>
            <a:r>
              <a:rPr sz="2400" spc="295" dirty="0"/>
              <a:t>ovog</a:t>
            </a:r>
            <a:r>
              <a:rPr sz="2400" spc="135" dirty="0"/>
              <a:t> </a:t>
            </a:r>
            <a:r>
              <a:rPr sz="2400" spc="385" dirty="0"/>
              <a:t>WP-</a:t>
            </a:r>
            <a:r>
              <a:rPr sz="2400" spc="210" dirty="0"/>
              <a:t>a</a:t>
            </a:r>
            <a:endParaRPr sz="2400"/>
          </a:p>
        </p:txBody>
      </p:sp>
      <p:sp>
        <p:nvSpPr>
          <p:cNvPr id="15" name="object 15"/>
          <p:cNvSpPr txBox="1"/>
          <p:nvPr/>
        </p:nvSpPr>
        <p:spPr>
          <a:xfrm>
            <a:off x="1927021" y="1686737"/>
            <a:ext cx="3189605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Promovisanje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FF636C"/>
                </a:solidFill>
                <a:latin typeface="Calibri"/>
                <a:cs typeface="Calibri"/>
              </a:rPr>
              <a:t>neformalnog</a:t>
            </a:r>
            <a:r>
              <a:rPr sz="14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učenja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-50" dirty="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aktivnog</a:t>
            </a:r>
            <a:r>
              <a:rPr sz="14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učešća</a:t>
            </a:r>
            <a:r>
              <a:rPr sz="14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215" dirty="0">
                <a:solidFill>
                  <a:srgbClr val="FF636C"/>
                </a:solidFill>
                <a:latin typeface="Calibri"/>
                <a:cs typeface="Calibri"/>
              </a:rPr>
              <a:t>među</a:t>
            </a:r>
            <a:r>
              <a:rPr sz="14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85" dirty="0">
                <a:solidFill>
                  <a:srgbClr val="FF636C"/>
                </a:solidFill>
                <a:latin typeface="Calibri"/>
                <a:cs typeface="Calibri"/>
              </a:rPr>
              <a:t>mladima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-50" dirty="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sz="1400" spc="170" dirty="0">
                <a:solidFill>
                  <a:srgbClr val="FF636C"/>
                </a:solidFill>
                <a:latin typeface="Calibri"/>
                <a:cs typeface="Calibri"/>
              </a:rPr>
              <a:t>omladinskim</a:t>
            </a:r>
            <a:r>
              <a:rPr sz="14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FF636C"/>
                </a:solidFill>
                <a:latin typeface="Calibri"/>
                <a:cs typeface="Calibri"/>
              </a:rPr>
              <a:t>organizacijama.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27021" y="3009569"/>
            <a:ext cx="3096895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75"/>
              </a:spcBef>
            </a:pPr>
            <a:r>
              <a:rPr sz="1400" spc="215" dirty="0">
                <a:solidFill>
                  <a:srgbClr val="FF636C"/>
                </a:solidFill>
                <a:latin typeface="Calibri"/>
                <a:cs typeface="Calibri"/>
              </a:rPr>
              <a:t>Podsticanje</a:t>
            </a:r>
            <a:r>
              <a:rPr sz="1400" spc="24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29" dirty="0">
                <a:solidFill>
                  <a:srgbClr val="FF636C"/>
                </a:solidFill>
                <a:latin typeface="Calibri"/>
                <a:cs typeface="Calibri"/>
              </a:rPr>
              <a:t>učešća</a:t>
            </a:r>
            <a:r>
              <a:rPr sz="1400" spc="24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35" dirty="0">
                <a:solidFill>
                  <a:srgbClr val="FF636C"/>
                </a:solidFill>
                <a:latin typeface="Calibri"/>
                <a:cs typeface="Calibri"/>
              </a:rPr>
              <a:t>mladih</a:t>
            </a:r>
            <a:r>
              <a:rPr sz="1400" spc="25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45" dirty="0">
                <a:solidFill>
                  <a:srgbClr val="FF636C"/>
                </a:solidFill>
                <a:latin typeface="Calibri"/>
                <a:cs typeface="Calibri"/>
              </a:rPr>
              <a:t>u </a:t>
            </a:r>
            <a:r>
              <a:rPr sz="1400" spc="305" dirty="0">
                <a:solidFill>
                  <a:srgbClr val="FF636C"/>
                </a:solidFill>
                <a:latin typeface="Calibri"/>
                <a:cs typeface="Calibri"/>
              </a:rPr>
              <a:t>institucionalnim</a:t>
            </a:r>
            <a:r>
              <a:rPr sz="1400" spc="26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90" dirty="0">
                <a:solidFill>
                  <a:srgbClr val="FF636C"/>
                </a:solidFill>
                <a:latin typeface="Calibri"/>
                <a:cs typeface="Calibri"/>
              </a:rPr>
              <a:t>političkim </a:t>
            </a:r>
            <a:r>
              <a:rPr sz="1400" spc="155" dirty="0">
                <a:solidFill>
                  <a:srgbClr val="FF636C"/>
                </a:solidFill>
                <a:latin typeface="Calibri"/>
                <a:cs typeface="Calibri"/>
              </a:rPr>
              <a:t>procesima</a:t>
            </a:r>
            <a:r>
              <a:rPr sz="14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kreiranju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80" dirty="0">
                <a:solidFill>
                  <a:srgbClr val="FF636C"/>
                </a:solidFill>
                <a:latin typeface="Calibri"/>
                <a:cs typeface="Calibri"/>
              </a:rPr>
              <a:t>politika.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27021" y="4317162"/>
            <a:ext cx="3429000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45" dirty="0">
                <a:solidFill>
                  <a:srgbClr val="FF636C"/>
                </a:solidFill>
                <a:latin typeface="Calibri"/>
                <a:cs typeface="Calibri"/>
              </a:rPr>
              <a:t>Povećanje</a:t>
            </a:r>
            <a:r>
              <a:rPr sz="1400" spc="9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kompetencija</a:t>
            </a:r>
            <a:r>
              <a:rPr sz="1400" spc="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55" dirty="0">
                <a:solidFill>
                  <a:srgbClr val="FF636C"/>
                </a:solidFill>
                <a:latin typeface="Calibri"/>
                <a:cs typeface="Calibri"/>
              </a:rPr>
              <a:t>građanskog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angažovanja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kod</a:t>
            </a:r>
            <a:r>
              <a:rPr sz="14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FF636C"/>
                </a:solidFill>
                <a:latin typeface="Calibri"/>
                <a:cs typeface="Calibri"/>
              </a:rPr>
              <a:t>mladih.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56043" y="1793417"/>
            <a:ext cx="3670300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75"/>
              </a:spcBef>
            </a:pPr>
            <a:r>
              <a:rPr sz="1400" spc="265" dirty="0">
                <a:solidFill>
                  <a:srgbClr val="FF636C"/>
                </a:solidFill>
                <a:latin typeface="Calibri"/>
                <a:cs typeface="Calibri"/>
              </a:rPr>
              <a:t>P</a:t>
            </a:r>
            <a:r>
              <a:rPr sz="1400" spc="-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o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204" dirty="0">
                <a:solidFill>
                  <a:srgbClr val="FF636C"/>
                </a:solidFill>
                <a:latin typeface="Calibri"/>
                <a:cs typeface="Calibri"/>
              </a:rPr>
              <a:t>d</a:t>
            </a:r>
            <a:r>
              <a:rPr sz="1400" spc="-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FF636C"/>
                </a:solidFill>
                <a:latin typeface="Calibri"/>
                <a:cs typeface="Calibri"/>
              </a:rPr>
              <a:t>z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FF636C"/>
                </a:solidFill>
                <a:latin typeface="Calibri"/>
                <a:cs typeface="Calibri"/>
              </a:rPr>
              <a:t>a</a:t>
            </a:r>
            <a:r>
              <a:rPr sz="1400" spc="-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204" dirty="0">
                <a:solidFill>
                  <a:srgbClr val="FF636C"/>
                </a:solidFill>
                <a:latin typeface="Calibri"/>
                <a:cs typeface="Calibri"/>
              </a:rPr>
              <a:t>n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j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e</a:t>
            </a:r>
            <a:r>
              <a:rPr sz="1400" spc="2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30" dirty="0">
                <a:solidFill>
                  <a:srgbClr val="FF636C"/>
                </a:solidFill>
                <a:latin typeface="Calibri"/>
                <a:cs typeface="Calibri"/>
              </a:rPr>
              <a:t>s</a:t>
            </a:r>
            <a:r>
              <a:rPr sz="1400" spc="-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v</a:t>
            </a:r>
            <a:r>
              <a:rPr sz="1400" spc="-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e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30" dirty="0">
                <a:solidFill>
                  <a:srgbClr val="FF636C"/>
                </a:solidFill>
                <a:latin typeface="Calibri"/>
                <a:cs typeface="Calibri"/>
              </a:rPr>
              <a:t>s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FF636C"/>
                </a:solidFill>
                <a:latin typeface="Calibri"/>
                <a:cs typeface="Calibri"/>
              </a:rPr>
              <a:t>t</a:t>
            </a:r>
            <a:r>
              <a:rPr sz="1400" spc="-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29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o</a:t>
            </a:r>
            <a:r>
              <a:rPr sz="1400" spc="2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95" dirty="0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sz="1400" spc="-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FF636C"/>
                </a:solidFill>
                <a:latin typeface="Calibri"/>
                <a:cs typeface="Calibri"/>
              </a:rPr>
              <a:t>t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-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95" dirty="0">
                <a:solidFill>
                  <a:srgbClr val="FF636C"/>
                </a:solidFill>
                <a:latin typeface="Calibri"/>
                <a:cs typeface="Calibri"/>
              </a:rPr>
              <a:t>c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FF636C"/>
                </a:solidFill>
                <a:latin typeface="Calibri"/>
                <a:cs typeface="Calibri"/>
              </a:rPr>
              <a:t>a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j</a:t>
            </a:r>
            <a:r>
              <a:rPr sz="1400" spc="-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365" dirty="0">
                <a:solidFill>
                  <a:srgbClr val="FF636C"/>
                </a:solidFill>
                <a:latin typeface="Calibri"/>
                <a:cs typeface="Calibri"/>
              </a:rPr>
              <a:t>m</a:t>
            </a:r>
            <a:r>
              <a:rPr sz="1400" spc="-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FF636C"/>
                </a:solidFill>
                <a:latin typeface="Calibri"/>
                <a:cs typeface="Calibri"/>
              </a:rPr>
              <a:t>a</a:t>
            </a:r>
            <a:r>
              <a:rPr sz="1400" spc="2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-50" dirty="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sz="1400" spc="155" dirty="0">
                <a:solidFill>
                  <a:srgbClr val="FF636C"/>
                </a:solidFill>
                <a:latin typeface="Calibri"/>
                <a:cs typeface="Calibri"/>
              </a:rPr>
              <a:t>opasnostima</a:t>
            </a:r>
            <a:r>
              <a:rPr sz="1400" spc="1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urbanih</a:t>
            </a:r>
            <a:r>
              <a:rPr sz="1400" spc="190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114" dirty="0">
                <a:solidFill>
                  <a:srgbClr val="FF636C"/>
                </a:solidFill>
                <a:latin typeface="Calibri"/>
                <a:cs typeface="Calibri"/>
              </a:rPr>
              <a:t>intersekcionalnih </a:t>
            </a: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rodnih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30" dirty="0">
                <a:solidFill>
                  <a:srgbClr val="FF636C"/>
                </a:solidFill>
                <a:latin typeface="Calibri"/>
                <a:cs typeface="Calibri"/>
              </a:rPr>
              <a:t>diskriminacija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4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FF636C"/>
                </a:solidFill>
                <a:latin typeface="Calibri"/>
                <a:cs typeface="Calibri"/>
              </a:rPr>
              <a:t>predrasuda.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456043" y="2899841"/>
            <a:ext cx="3357245" cy="4552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spc="120" dirty="0">
                <a:solidFill>
                  <a:srgbClr val="939393"/>
                </a:solidFill>
                <a:latin typeface="Calibri"/>
                <a:cs typeface="Calibri"/>
              </a:rPr>
              <a:t>Potenciranje</a:t>
            </a:r>
            <a:r>
              <a:rPr sz="1400" spc="6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939393"/>
                </a:solidFill>
                <a:latin typeface="Calibri"/>
                <a:cs typeface="Calibri"/>
              </a:rPr>
              <a:t>znanja</a:t>
            </a:r>
            <a:r>
              <a:rPr sz="1400" spc="6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939393"/>
                </a:solidFill>
                <a:latin typeface="Calibri"/>
                <a:cs typeface="Calibri"/>
              </a:rPr>
              <a:t>za</a:t>
            </a:r>
            <a:r>
              <a:rPr sz="14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939393"/>
                </a:solidFill>
                <a:latin typeface="Calibri"/>
                <a:cs typeface="Calibri"/>
              </a:rPr>
              <a:t>učestvovanje</a:t>
            </a:r>
            <a:r>
              <a:rPr sz="1400" spc="65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939393"/>
                </a:solidFill>
                <a:latin typeface="Calibri"/>
                <a:cs typeface="Calibri"/>
              </a:rPr>
              <a:t>u </a:t>
            </a:r>
            <a:r>
              <a:rPr sz="1400" spc="145" dirty="0">
                <a:solidFill>
                  <a:srgbClr val="939393"/>
                </a:solidFill>
                <a:latin typeface="Calibri"/>
                <a:cs typeface="Calibri"/>
              </a:rPr>
              <a:t>procesima</a:t>
            </a:r>
            <a:r>
              <a:rPr sz="14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939393"/>
                </a:solidFill>
                <a:latin typeface="Calibri"/>
                <a:cs typeface="Calibri"/>
              </a:rPr>
              <a:t>donošenja</a:t>
            </a:r>
            <a:r>
              <a:rPr sz="1400" spc="70" dirty="0">
                <a:solidFill>
                  <a:srgbClr val="939393"/>
                </a:solidFill>
                <a:latin typeface="Calibri"/>
                <a:cs typeface="Calibri"/>
              </a:rPr>
              <a:t> </a:t>
            </a:r>
            <a:r>
              <a:rPr sz="1400" spc="100" dirty="0">
                <a:solidFill>
                  <a:srgbClr val="939393"/>
                </a:solidFill>
                <a:latin typeface="Calibri"/>
                <a:cs typeface="Calibri"/>
              </a:rPr>
              <a:t>odluka.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449718" y="4203534"/>
            <a:ext cx="3975735" cy="6718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75"/>
              </a:spcBef>
            </a:pPr>
            <a:r>
              <a:rPr sz="1400" spc="140" dirty="0">
                <a:solidFill>
                  <a:srgbClr val="FF636C"/>
                </a:solidFill>
                <a:latin typeface="Calibri"/>
                <a:cs typeface="Calibri"/>
              </a:rPr>
              <a:t>Promovisanje</a:t>
            </a:r>
            <a:r>
              <a:rPr sz="1400" spc="3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verovanja</a:t>
            </a:r>
            <a:r>
              <a:rPr sz="1400" spc="3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215" dirty="0">
                <a:solidFill>
                  <a:srgbClr val="FF636C"/>
                </a:solidFill>
                <a:latin typeface="Calibri"/>
                <a:cs typeface="Calibri"/>
              </a:rPr>
              <a:t>među</a:t>
            </a:r>
            <a:r>
              <a:rPr sz="1400" spc="3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85" dirty="0">
                <a:solidFill>
                  <a:srgbClr val="FF636C"/>
                </a:solidFill>
                <a:latin typeface="Calibri"/>
                <a:cs typeface="Calibri"/>
              </a:rPr>
              <a:t>mladima</a:t>
            </a:r>
            <a:r>
              <a:rPr sz="1400" spc="34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FF636C"/>
                </a:solidFill>
                <a:latin typeface="Calibri"/>
                <a:cs typeface="Calibri"/>
              </a:rPr>
              <a:t>da </a:t>
            </a:r>
            <a:r>
              <a:rPr sz="1400" spc="275" dirty="0">
                <a:solidFill>
                  <a:srgbClr val="FF636C"/>
                </a:solidFill>
                <a:latin typeface="Calibri"/>
                <a:cs typeface="Calibri"/>
              </a:rPr>
              <a:t>njihovo</a:t>
            </a:r>
            <a:r>
              <a:rPr sz="1400" spc="31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90" dirty="0">
                <a:solidFill>
                  <a:srgbClr val="FF636C"/>
                </a:solidFill>
                <a:latin typeface="Calibri"/>
                <a:cs typeface="Calibri"/>
              </a:rPr>
              <a:t>delovanje</a:t>
            </a:r>
            <a:r>
              <a:rPr sz="1400" spc="31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330" dirty="0">
                <a:solidFill>
                  <a:srgbClr val="FF636C"/>
                </a:solidFill>
                <a:latin typeface="Calibri"/>
                <a:cs typeface="Calibri"/>
              </a:rPr>
              <a:t>može</a:t>
            </a:r>
            <a:r>
              <a:rPr sz="1400" spc="315" dirty="0">
                <a:solidFill>
                  <a:srgbClr val="FF636C"/>
                </a:solidFill>
                <a:latin typeface="Calibri"/>
                <a:cs typeface="Calibri"/>
              </a:rPr>
              <a:t>  </a:t>
            </a:r>
            <a:r>
              <a:rPr sz="1400" spc="260" dirty="0">
                <a:solidFill>
                  <a:srgbClr val="FF636C"/>
                </a:solidFill>
                <a:latin typeface="Calibri"/>
                <a:cs typeface="Calibri"/>
              </a:rPr>
              <a:t>oblikovati </a:t>
            </a:r>
            <a:r>
              <a:rPr sz="1400" spc="135" dirty="0">
                <a:solidFill>
                  <a:srgbClr val="FF636C"/>
                </a:solidFill>
                <a:latin typeface="Calibri"/>
                <a:cs typeface="Calibri"/>
              </a:rPr>
              <a:t>funkcionisanje</a:t>
            </a:r>
            <a:r>
              <a:rPr sz="14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FF636C"/>
                </a:solidFill>
                <a:latin typeface="Calibri"/>
                <a:cs typeface="Calibri"/>
              </a:rPr>
              <a:t>grada.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8327" y="5353481"/>
            <a:ext cx="10643235" cy="110490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75"/>
              </a:spcBef>
            </a:pPr>
            <a:r>
              <a:rPr sz="1400" spc="130" dirty="0">
                <a:solidFill>
                  <a:srgbClr val="176F78"/>
                </a:solidFill>
                <a:latin typeface="Calibri"/>
                <a:cs typeface="Calibri"/>
              </a:rPr>
              <a:t>Ovi</a:t>
            </a:r>
            <a:r>
              <a:rPr sz="1400" spc="25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specifični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85" dirty="0">
                <a:solidFill>
                  <a:srgbClr val="176F78"/>
                </a:solidFill>
                <a:latin typeface="Calibri"/>
                <a:cs typeface="Calibri"/>
              </a:rPr>
              <a:t>ciljevi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doprinose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svim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opštim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ciljevima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MAAT-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a,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promovišući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donošenje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urbanih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politika</a:t>
            </a:r>
            <a:r>
              <a:rPr sz="1400" spc="25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zasnovanih</a:t>
            </a:r>
            <a:r>
              <a:rPr sz="1400" spc="254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na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dokazima,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5" dirty="0">
                <a:solidFill>
                  <a:srgbClr val="176F78"/>
                </a:solidFill>
                <a:latin typeface="Calibri"/>
                <a:cs typeface="Calibri"/>
              </a:rPr>
              <a:t>usidrenim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stvarnim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potrebama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stanovništva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koje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koristi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grad,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posebno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žena,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sa</a:t>
            </a:r>
            <a:r>
              <a:rPr sz="1400" spc="7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intersekcionalnom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0" dirty="0">
                <a:solidFill>
                  <a:srgbClr val="176F78"/>
                </a:solidFill>
                <a:latin typeface="Calibri"/>
                <a:cs typeface="Calibri"/>
              </a:rPr>
              <a:t>rodnom </a:t>
            </a:r>
            <a:r>
              <a:rPr sz="1400" spc="130" dirty="0">
                <a:solidFill>
                  <a:srgbClr val="176F78"/>
                </a:solidFill>
                <a:latin typeface="Calibri"/>
                <a:cs typeface="Calibri"/>
              </a:rPr>
              <a:t>perspektivom;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podržavajući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obrazovni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lični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razvoj </a:t>
            </a:r>
            <a:r>
              <a:rPr sz="1400" spc="130" dirty="0">
                <a:solidFill>
                  <a:srgbClr val="176F78"/>
                </a:solidFill>
                <a:latin typeface="Calibri"/>
                <a:cs typeface="Calibri"/>
              </a:rPr>
              <a:t>mladih;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promovišući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saradnju,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80" dirty="0">
                <a:solidFill>
                  <a:srgbClr val="176F78"/>
                </a:solidFill>
                <a:latin typeface="Calibri"/>
                <a:cs typeface="Calibri"/>
              </a:rPr>
              <a:t>kvalitet,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5" dirty="0">
                <a:solidFill>
                  <a:srgbClr val="176F78"/>
                </a:solidFill>
                <a:latin typeface="Calibri"/>
                <a:cs typeface="Calibri"/>
              </a:rPr>
              <a:t>inkluziju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10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jednakost,</a:t>
            </a:r>
            <a:r>
              <a:rPr sz="1400" spc="9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90" dirty="0">
                <a:solidFill>
                  <a:srgbClr val="176F78"/>
                </a:solidFill>
                <a:latin typeface="Calibri"/>
                <a:cs typeface="Calibri"/>
              </a:rPr>
              <a:t>izvrsnost,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kreativnost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inovacije</a:t>
            </a:r>
            <a:r>
              <a:rPr sz="1400" spc="3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5" dirty="0">
                <a:solidFill>
                  <a:srgbClr val="176F78"/>
                </a:solidFill>
                <a:latin typeface="Calibri"/>
                <a:cs typeface="Calibri"/>
              </a:rPr>
              <a:t>na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nivou</a:t>
            </a:r>
            <a:r>
              <a:rPr sz="1400" spc="3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5" dirty="0">
                <a:solidFill>
                  <a:srgbClr val="176F78"/>
                </a:solidFill>
                <a:latin typeface="Calibri"/>
                <a:cs typeface="Calibri"/>
              </a:rPr>
              <a:t>omladinskih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organizacija;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3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promovišući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neformalno</a:t>
            </a:r>
            <a:r>
              <a:rPr sz="1400" spc="3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50" dirty="0">
                <a:solidFill>
                  <a:srgbClr val="176F78"/>
                </a:solidFill>
                <a:latin typeface="Calibri"/>
                <a:cs typeface="Calibri"/>
              </a:rPr>
              <a:t>učenje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i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35" dirty="0">
                <a:solidFill>
                  <a:srgbClr val="176F78"/>
                </a:solidFill>
                <a:latin typeface="Calibri"/>
                <a:cs typeface="Calibri"/>
              </a:rPr>
              <a:t>aktivno</a:t>
            </a:r>
            <a:r>
              <a:rPr sz="1400" spc="39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0" dirty="0">
                <a:solidFill>
                  <a:srgbClr val="176F78"/>
                </a:solidFill>
                <a:latin typeface="Calibri"/>
                <a:cs typeface="Calibri"/>
              </a:rPr>
              <a:t>učešće</a:t>
            </a:r>
            <a:r>
              <a:rPr sz="1400" spc="38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među </a:t>
            </a:r>
            <a:r>
              <a:rPr sz="1400" spc="145" dirty="0">
                <a:solidFill>
                  <a:srgbClr val="176F78"/>
                </a:solidFill>
                <a:latin typeface="Calibri"/>
                <a:cs typeface="Calibri"/>
              </a:rPr>
              <a:t>mladima.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5814" y="2064004"/>
            <a:ext cx="351536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345" dirty="0">
                <a:solidFill>
                  <a:srgbClr val="FFFFFF"/>
                </a:solidFill>
              </a:rPr>
              <a:t>MAAT</a:t>
            </a:r>
            <a:r>
              <a:rPr sz="2800" spc="175" dirty="0">
                <a:solidFill>
                  <a:srgbClr val="FFFFFF"/>
                </a:solidFill>
              </a:rPr>
              <a:t> </a:t>
            </a:r>
            <a:r>
              <a:rPr sz="2800" spc="350" dirty="0">
                <a:solidFill>
                  <a:srgbClr val="FFFFFF"/>
                </a:solidFill>
              </a:rPr>
              <a:t>se</a:t>
            </a:r>
            <a:r>
              <a:rPr sz="2800" spc="175" dirty="0">
                <a:solidFill>
                  <a:srgbClr val="FFFFFF"/>
                </a:solidFill>
              </a:rPr>
              <a:t> </a:t>
            </a:r>
            <a:r>
              <a:rPr sz="2800" spc="265" dirty="0">
                <a:solidFill>
                  <a:srgbClr val="FFFFFF"/>
                </a:solidFill>
              </a:rPr>
              <a:t>sastoji</a:t>
            </a:r>
            <a:r>
              <a:rPr sz="2800" spc="180" dirty="0">
                <a:solidFill>
                  <a:srgbClr val="FFFFFF"/>
                </a:solidFill>
              </a:rPr>
              <a:t> </a:t>
            </a:r>
            <a:r>
              <a:rPr sz="2800" spc="355" dirty="0">
                <a:solidFill>
                  <a:srgbClr val="FFFFFF"/>
                </a:solidFill>
              </a:rPr>
              <a:t>od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1543236" y="2825191"/>
            <a:ext cx="3996054" cy="19773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408305" marR="142875" indent="-90805">
              <a:lnSpc>
                <a:spcPct val="103800"/>
              </a:lnSpc>
              <a:spcBef>
                <a:spcPts val="25"/>
              </a:spcBef>
            </a:pPr>
            <a:r>
              <a:rPr sz="1600" spc="165" dirty="0">
                <a:solidFill>
                  <a:srgbClr val="FFFFFF"/>
                </a:solidFill>
                <a:latin typeface="Calibri"/>
                <a:cs typeface="Calibri"/>
              </a:rPr>
              <a:t>Gejmifikovanog</a:t>
            </a:r>
            <a:r>
              <a:rPr sz="16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FFFF"/>
                </a:solidFill>
                <a:latin typeface="Calibri"/>
                <a:cs typeface="Calibri"/>
              </a:rPr>
              <a:t>iskustva</a:t>
            </a:r>
            <a:r>
              <a:rPr sz="1600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FFFF"/>
                </a:solidFill>
                <a:latin typeface="Calibri"/>
                <a:cs typeface="Calibri"/>
              </a:rPr>
              <a:t>učenja,</a:t>
            </a:r>
            <a:r>
              <a:rPr sz="160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35" dirty="0">
                <a:solidFill>
                  <a:srgbClr val="FFFFFF"/>
                </a:solidFill>
                <a:latin typeface="Calibri"/>
                <a:cs typeface="Calibri"/>
              </a:rPr>
              <a:t>sa </a:t>
            </a:r>
            <a:r>
              <a:rPr sz="1600" spc="195" dirty="0">
                <a:solidFill>
                  <a:srgbClr val="FFFFFF"/>
                </a:solidFill>
                <a:latin typeface="Calibri"/>
                <a:cs typeface="Calibri"/>
              </a:rPr>
              <a:t>jakom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65" dirty="0">
                <a:solidFill>
                  <a:srgbClr val="FFFFFF"/>
                </a:solidFill>
                <a:latin typeface="Calibri"/>
                <a:cs typeface="Calibri"/>
              </a:rPr>
              <a:t>socijalnom</a:t>
            </a:r>
            <a:r>
              <a:rPr sz="160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85" dirty="0">
                <a:solidFill>
                  <a:srgbClr val="FFFFFF"/>
                </a:solidFill>
                <a:latin typeface="Calibri"/>
                <a:cs typeface="Calibri"/>
              </a:rPr>
              <a:t>komponentom;</a:t>
            </a:r>
            <a:endParaRPr sz="1600">
              <a:latin typeface="Calibri"/>
              <a:cs typeface="Calibri"/>
            </a:endParaRPr>
          </a:p>
          <a:p>
            <a:pPr marL="175260" marR="144780" indent="-163195" algn="r">
              <a:lnSpc>
                <a:spcPts val="1900"/>
              </a:lnSpc>
              <a:spcBef>
                <a:spcPts val="1880"/>
              </a:spcBef>
            </a:pPr>
            <a:r>
              <a:rPr sz="1600" spc="80" dirty="0">
                <a:solidFill>
                  <a:srgbClr val="FFFFFF"/>
                </a:solidFill>
                <a:latin typeface="Calibri"/>
                <a:cs typeface="Calibri"/>
              </a:rPr>
              <a:t>Tri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FFFF"/>
                </a:solidFill>
                <a:latin typeface="Calibri"/>
                <a:cs typeface="Calibri"/>
              </a:rPr>
              <a:t>sesije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55" dirty="0">
                <a:solidFill>
                  <a:srgbClr val="FFFFFF"/>
                </a:solidFill>
                <a:latin typeface="Calibri"/>
                <a:cs typeface="Calibri"/>
              </a:rPr>
              <a:t>podržavajući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70" dirty="0">
                <a:solidFill>
                  <a:srgbClr val="FFFFFF"/>
                </a:solidFill>
                <a:latin typeface="Calibri"/>
                <a:cs typeface="Calibri"/>
              </a:rPr>
              <a:t>PowerPoint</a:t>
            </a:r>
            <a:r>
              <a:rPr sz="160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FFFF"/>
                </a:solidFill>
                <a:latin typeface="Calibri"/>
                <a:cs typeface="Calibri"/>
              </a:rPr>
              <a:t>za </a:t>
            </a:r>
            <a:r>
              <a:rPr sz="1600" spc="140" dirty="0">
                <a:solidFill>
                  <a:srgbClr val="FFFFFF"/>
                </a:solidFill>
                <a:latin typeface="Calibri"/>
                <a:cs typeface="Calibri"/>
              </a:rPr>
              <a:t>aktivnosti</a:t>
            </a:r>
            <a:r>
              <a:rPr sz="16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FFFF"/>
                </a:solidFill>
                <a:latin typeface="Calibri"/>
                <a:cs typeface="Calibri"/>
              </a:rPr>
              <a:t>licem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229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85" dirty="0">
                <a:solidFill>
                  <a:srgbClr val="FFFFFF"/>
                </a:solidFill>
                <a:latin typeface="Calibri"/>
                <a:cs typeface="Calibri"/>
              </a:rPr>
              <a:t>lice,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60" dirty="0">
                <a:solidFill>
                  <a:srgbClr val="FFFFFF"/>
                </a:solidFill>
                <a:latin typeface="Calibri"/>
                <a:cs typeface="Calibri"/>
              </a:rPr>
              <a:t>sa</a:t>
            </a:r>
            <a:r>
              <a:rPr sz="1600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85" dirty="0">
                <a:solidFill>
                  <a:srgbClr val="FFFFFF"/>
                </a:solidFill>
                <a:latin typeface="Calibri"/>
                <a:cs typeface="Calibri"/>
              </a:rPr>
              <a:t>tehnikama</a:t>
            </a:r>
            <a:endParaRPr sz="1600">
              <a:latin typeface="Calibri"/>
              <a:cs typeface="Calibri"/>
            </a:endParaRPr>
          </a:p>
          <a:p>
            <a:pPr marR="144780" algn="r">
              <a:lnSpc>
                <a:spcPts val="1830"/>
              </a:lnSpc>
            </a:pPr>
            <a:r>
              <a:rPr sz="1600" spc="17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160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FFFF"/>
                </a:solidFill>
                <a:latin typeface="Calibri"/>
                <a:cs typeface="Calibri"/>
              </a:rPr>
              <a:t>energizaciju;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600">
              <a:latin typeface="Calibri"/>
              <a:cs typeface="Calibri"/>
            </a:endParaRPr>
          </a:p>
          <a:p>
            <a:pPr marL="1496695">
              <a:lnSpc>
                <a:spcPct val="100000"/>
              </a:lnSpc>
            </a:pPr>
            <a:r>
              <a:rPr sz="1600" spc="150" dirty="0">
                <a:solidFill>
                  <a:srgbClr val="FFFFFF"/>
                </a:solidFill>
                <a:latin typeface="Calibri"/>
                <a:cs typeface="Calibri"/>
              </a:rPr>
              <a:t>Interaktivnog</a:t>
            </a:r>
            <a:r>
              <a:rPr sz="1600" spc="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FFFF"/>
                </a:solidFill>
                <a:latin typeface="Calibri"/>
                <a:cs typeface="Calibri"/>
              </a:rPr>
              <a:t>flipbook-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926" y="2064004"/>
            <a:ext cx="224853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265" dirty="0">
                <a:solidFill>
                  <a:srgbClr val="176F78"/>
                </a:solidFill>
                <a:latin typeface="Calibri"/>
                <a:cs typeface="Calibri"/>
              </a:rPr>
              <a:t>Ciljna</a:t>
            </a:r>
            <a:r>
              <a:rPr sz="2800" b="1" spc="1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2800" b="1" spc="365" dirty="0">
                <a:solidFill>
                  <a:srgbClr val="176F78"/>
                </a:solidFill>
                <a:latin typeface="Calibri"/>
                <a:cs typeface="Calibri"/>
              </a:rPr>
              <a:t>grupa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0926" y="2976371"/>
            <a:ext cx="3474085" cy="122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Mladi</a:t>
            </a:r>
            <a:r>
              <a:rPr sz="1400" spc="5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5" dirty="0">
                <a:solidFill>
                  <a:srgbClr val="176F78"/>
                </a:solidFill>
                <a:latin typeface="Calibri"/>
                <a:cs typeface="Calibri"/>
              </a:rPr>
              <a:t>ljudi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(uzrasta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65" dirty="0">
                <a:solidFill>
                  <a:srgbClr val="176F78"/>
                </a:solidFill>
                <a:latin typeface="Calibri"/>
                <a:cs typeface="Calibri"/>
              </a:rPr>
              <a:t>od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18</a:t>
            </a:r>
            <a:r>
              <a:rPr sz="1400" spc="5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70" dirty="0">
                <a:solidFill>
                  <a:srgbClr val="176F78"/>
                </a:solidFill>
                <a:latin typeface="Calibri"/>
                <a:cs typeface="Calibri"/>
              </a:rPr>
              <a:t>do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30</a:t>
            </a:r>
            <a:r>
              <a:rPr sz="1400" spc="5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godina)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80"/>
              </a:spcBef>
            </a:pPr>
            <a:endParaRPr sz="1400">
              <a:latin typeface="Calibri"/>
              <a:cs typeface="Calibri"/>
            </a:endParaRPr>
          </a:p>
          <a:p>
            <a:pPr marL="12700" marR="543560" algn="just">
              <a:lnSpc>
                <a:spcPct val="104200"/>
              </a:lnSpc>
            </a:pP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Za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najbolje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0" dirty="0">
                <a:solidFill>
                  <a:srgbClr val="176F78"/>
                </a:solidFill>
                <a:latin typeface="Calibri"/>
                <a:cs typeface="Calibri"/>
              </a:rPr>
              <a:t>iskustvo,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20" dirty="0">
                <a:solidFill>
                  <a:srgbClr val="176F78"/>
                </a:solidFill>
                <a:latin typeface="Calibri"/>
                <a:cs typeface="Calibri"/>
              </a:rPr>
              <a:t>aktivnosti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00" dirty="0">
                <a:solidFill>
                  <a:srgbClr val="176F78"/>
                </a:solidFill>
                <a:latin typeface="Calibri"/>
                <a:cs typeface="Calibri"/>
              </a:rPr>
              <a:t>bi </a:t>
            </a:r>
            <a:r>
              <a:rPr sz="1400" spc="114" dirty="0">
                <a:solidFill>
                  <a:srgbClr val="176F78"/>
                </a:solidFill>
                <a:latin typeface="Calibri"/>
                <a:cs typeface="Calibri"/>
              </a:rPr>
              <a:t>trebalo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10" dirty="0">
                <a:solidFill>
                  <a:srgbClr val="176F78"/>
                </a:solidFill>
                <a:latin typeface="Calibri"/>
                <a:cs typeface="Calibri"/>
              </a:rPr>
              <a:t>sprovoditi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95" dirty="0">
                <a:solidFill>
                  <a:srgbClr val="176F78"/>
                </a:solidFill>
                <a:latin typeface="Calibri"/>
                <a:cs typeface="Calibri"/>
              </a:rPr>
              <a:t>u</a:t>
            </a:r>
            <a:r>
              <a:rPr sz="1400" spc="6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200" dirty="0">
                <a:solidFill>
                  <a:srgbClr val="176F78"/>
                </a:solidFill>
                <a:latin typeface="Calibri"/>
                <a:cs typeface="Calibri"/>
              </a:rPr>
              <a:t>grupama</a:t>
            </a:r>
            <a:r>
              <a:rPr sz="1400" spc="60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od </a:t>
            </a:r>
            <a:r>
              <a:rPr sz="1400" dirty="0">
                <a:solidFill>
                  <a:srgbClr val="176F78"/>
                </a:solidFill>
                <a:latin typeface="Calibri"/>
                <a:cs typeface="Calibri"/>
              </a:rPr>
              <a:t>10</a:t>
            </a:r>
            <a:r>
              <a:rPr sz="1400" spc="45" dirty="0">
                <a:solidFill>
                  <a:srgbClr val="176F78"/>
                </a:solidFill>
                <a:latin typeface="Calibri"/>
                <a:cs typeface="Calibri"/>
              </a:rPr>
              <a:t> </a:t>
            </a:r>
            <a:r>
              <a:rPr sz="1400" spc="140" dirty="0">
                <a:solidFill>
                  <a:srgbClr val="176F78"/>
                </a:solidFill>
                <a:latin typeface="Calibri"/>
                <a:cs typeface="Calibri"/>
              </a:rPr>
              <a:t>osoba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04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434" dirty="0"/>
              <a:t>GEJMIFIKOVANO</a:t>
            </a:r>
            <a:r>
              <a:rPr spc="204" dirty="0"/>
              <a:t> </a:t>
            </a:r>
            <a:r>
              <a:rPr spc="430" dirty="0"/>
              <a:t>ISKUSTVO</a:t>
            </a:r>
            <a:r>
              <a:rPr spc="204" dirty="0"/>
              <a:t> </a:t>
            </a:r>
            <a:r>
              <a:rPr spc="520" dirty="0"/>
              <a:t>UČENJA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96000" y="27431"/>
            <a:ext cx="6093460" cy="6830695"/>
            <a:chOff x="6096000" y="27431"/>
            <a:chExt cx="6093460" cy="68306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0" y="27431"/>
              <a:ext cx="6092952" cy="683056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93479" y="6367272"/>
              <a:ext cx="990600" cy="307847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0" y="1299442"/>
            <a:ext cx="291465" cy="4634230"/>
          </a:xfrm>
          <a:custGeom>
            <a:avLst/>
            <a:gdLst/>
            <a:ahLst/>
            <a:cxnLst/>
            <a:rect l="l" t="t" r="r" b="b"/>
            <a:pathLst>
              <a:path w="291465" h="4634230">
                <a:moveTo>
                  <a:pt x="291101" y="0"/>
                </a:moveTo>
                <a:lnTo>
                  <a:pt x="0" y="0"/>
                </a:lnTo>
                <a:lnTo>
                  <a:pt x="0" y="4633766"/>
                </a:lnTo>
                <a:lnTo>
                  <a:pt x="291101" y="4633766"/>
                </a:lnTo>
                <a:lnTo>
                  <a:pt x="2911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07223" y="573023"/>
            <a:ext cx="3788664" cy="226161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40346" y="1854708"/>
            <a:ext cx="21844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229" dirty="0">
                <a:solidFill>
                  <a:srgbClr val="FF636C"/>
                </a:solidFill>
                <a:latin typeface="Calibri"/>
                <a:cs typeface="Calibri"/>
              </a:rPr>
              <a:t>Tehnički</a:t>
            </a:r>
            <a:r>
              <a:rPr sz="2000" b="1" spc="13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2000" b="1" spc="204" dirty="0">
                <a:solidFill>
                  <a:srgbClr val="FF636C"/>
                </a:solidFill>
                <a:latin typeface="Calibri"/>
                <a:cs typeface="Calibri"/>
              </a:rPr>
              <a:t>zahtevi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6472" y="2453742"/>
            <a:ext cx="3830320" cy="269557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8890" indent="285115">
              <a:lnSpc>
                <a:spcPts val="1900"/>
              </a:lnSpc>
              <a:spcBef>
                <a:spcPts val="180"/>
              </a:spcBef>
              <a:buFont typeface="Arial"/>
              <a:buChar char="•"/>
              <a:tabLst>
                <a:tab pos="297815" algn="l"/>
              </a:tabLst>
            </a:pP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85" dirty="0">
                <a:solidFill>
                  <a:srgbClr val="FF636C"/>
                </a:solidFill>
                <a:latin typeface="Calibri"/>
                <a:cs typeface="Calibri"/>
              </a:rPr>
              <a:t>mogu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5" dirty="0">
                <a:solidFill>
                  <a:srgbClr val="FF636C"/>
                </a:solidFill>
                <a:latin typeface="Calibri"/>
                <a:cs typeface="Calibri"/>
              </a:rPr>
              <a:t>učestvovati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FF636C"/>
                </a:solidFill>
                <a:latin typeface="Calibri"/>
                <a:cs typeface="Calibri"/>
              </a:rPr>
              <a:t>online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5" dirty="0">
                <a:solidFill>
                  <a:srgbClr val="FF636C"/>
                </a:solidFill>
                <a:latin typeface="Calibri"/>
                <a:cs typeface="Calibri"/>
              </a:rPr>
              <a:t>sa </a:t>
            </a: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bilo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29" dirty="0">
                <a:solidFill>
                  <a:srgbClr val="FF636C"/>
                </a:solidFill>
                <a:latin typeface="Calibri"/>
                <a:cs typeface="Calibri"/>
              </a:rPr>
              <a:t>kog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00" dirty="0">
                <a:solidFill>
                  <a:srgbClr val="FF636C"/>
                </a:solidFill>
                <a:latin typeface="Calibri"/>
                <a:cs typeface="Calibri"/>
              </a:rPr>
              <a:t>mesta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50" dirty="0">
                <a:solidFill>
                  <a:srgbClr val="FF636C"/>
                </a:solidFill>
                <a:latin typeface="Calibri"/>
                <a:cs typeface="Calibri"/>
              </a:rPr>
              <a:t>ukoliko</a:t>
            </a:r>
            <a:r>
              <a:rPr sz="16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5" dirty="0">
                <a:solidFill>
                  <a:srgbClr val="FF636C"/>
                </a:solidFill>
                <a:latin typeface="Calibri"/>
                <a:cs typeface="Calibri"/>
              </a:rPr>
              <a:t>imaju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0" dirty="0">
                <a:solidFill>
                  <a:srgbClr val="FF636C"/>
                </a:solidFill>
                <a:latin typeface="Calibri"/>
                <a:cs typeface="Calibri"/>
              </a:rPr>
              <a:t>internet </a:t>
            </a:r>
            <a:r>
              <a:rPr sz="1600" spc="165" dirty="0">
                <a:solidFill>
                  <a:srgbClr val="FF636C"/>
                </a:solidFill>
                <a:latin typeface="Calibri"/>
                <a:cs typeface="Calibri"/>
              </a:rPr>
              <a:t>konekciju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i </a:t>
            </a:r>
            <a:r>
              <a:rPr sz="1600" spc="125" dirty="0">
                <a:solidFill>
                  <a:srgbClr val="FF636C"/>
                </a:solidFill>
                <a:latin typeface="Calibri"/>
                <a:cs typeface="Calibri"/>
              </a:rPr>
              <a:t>računar,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tablet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ili </a:t>
            </a:r>
            <a:r>
              <a:rPr sz="1600" spc="185" dirty="0">
                <a:solidFill>
                  <a:srgbClr val="FF636C"/>
                </a:solidFill>
                <a:latin typeface="Calibri"/>
                <a:cs typeface="Calibri"/>
              </a:rPr>
              <a:t>pametni </a:t>
            </a:r>
            <a:r>
              <a:rPr sz="1600" spc="90" dirty="0">
                <a:solidFill>
                  <a:srgbClr val="FF636C"/>
                </a:solidFill>
                <a:latin typeface="Calibri"/>
                <a:cs typeface="Calibri"/>
              </a:rPr>
              <a:t>telefon.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5"/>
              </a:spcBef>
              <a:buClr>
                <a:srgbClr val="FF636C"/>
              </a:buClr>
              <a:buFont typeface="Arial"/>
              <a:buChar char="•"/>
            </a:pPr>
            <a:endParaRPr sz="1600">
              <a:latin typeface="Calibri"/>
              <a:cs typeface="Calibri"/>
            </a:endParaRPr>
          </a:p>
          <a:p>
            <a:pPr marL="16510" marR="5080" indent="285750">
              <a:lnSpc>
                <a:spcPts val="1900"/>
              </a:lnSpc>
              <a:buFont typeface="Arial"/>
              <a:buChar char="•"/>
              <a:tabLst>
                <a:tab pos="302260" algn="l"/>
              </a:tabLst>
            </a:pPr>
            <a:r>
              <a:rPr sz="1600" spc="140" dirty="0">
                <a:solidFill>
                  <a:srgbClr val="FF636C"/>
                </a:solidFill>
                <a:latin typeface="Calibri"/>
                <a:cs typeface="Calibri"/>
              </a:rPr>
              <a:t>Realizacija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ovog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45" dirty="0">
                <a:solidFill>
                  <a:srgbClr val="FF636C"/>
                </a:solidFill>
                <a:latin typeface="Calibri"/>
                <a:cs typeface="Calibri"/>
              </a:rPr>
              <a:t>iskustva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04" dirty="0">
                <a:solidFill>
                  <a:srgbClr val="FF636C"/>
                </a:solidFill>
                <a:latin typeface="Calibri"/>
                <a:cs typeface="Calibri"/>
              </a:rPr>
              <a:t>(SCORM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-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LMS)</a:t>
            </a:r>
            <a:r>
              <a:rPr sz="16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35" dirty="0">
                <a:solidFill>
                  <a:srgbClr val="FF636C"/>
                </a:solidFill>
                <a:latin typeface="Calibri"/>
                <a:cs typeface="Calibri"/>
              </a:rPr>
              <a:t>pretpostavlja</a:t>
            </a:r>
            <a:r>
              <a:rPr sz="16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75" dirty="0">
                <a:solidFill>
                  <a:srgbClr val="FF636C"/>
                </a:solidFill>
                <a:latin typeface="Calibri"/>
                <a:cs typeface="Calibri"/>
              </a:rPr>
              <a:t>upotrebu</a:t>
            </a:r>
            <a:r>
              <a:rPr sz="1600" spc="8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0" dirty="0">
                <a:solidFill>
                  <a:srgbClr val="FF636C"/>
                </a:solidFill>
                <a:latin typeface="Calibri"/>
                <a:cs typeface="Calibri"/>
              </a:rPr>
              <a:t>baze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podataka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i </a:t>
            </a:r>
            <a:r>
              <a:rPr sz="1600" spc="170" dirty="0">
                <a:solidFill>
                  <a:srgbClr val="FF636C"/>
                </a:solidFill>
                <a:latin typeface="Calibri"/>
                <a:cs typeface="Calibri"/>
              </a:rPr>
              <a:t>BackOffice-</a:t>
            </a:r>
            <a:r>
              <a:rPr sz="1600" spc="50" dirty="0">
                <a:solidFill>
                  <a:srgbClr val="FF636C"/>
                </a:solidFill>
                <a:latin typeface="Calibri"/>
                <a:cs typeface="Calibri"/>
              </a:rPr>
              <a:t>a,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245" dirty="0">
                <a:solidFill>
                  <a:srgbClr val="FF636C"/>
                </a:solidFill>
                <a:latin typeface="Calibri"/>
                <a:cs typeface="Calibri"/>
              </a:rPr>
              <a:t>gde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80" dirty="0">
                <a:solidFill>
                  <a:srgbClr val="FF636C"/>
                </a:solidFill>
                <a:latin typeface="Calibri"/>
                <a:cs typeface="Calibri"/>
              </a:rPr>
              <a:t>će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95" dirty="0">
                <a:solidFill>
                  <a:srgbClr val="FF636C"/>
                </a:solidFill>
                <a:latin typeface="Calibri"/>
                <a:cs typeface="Calibri"/>
              </a:rPr>
              <a:t>biti </a:t>
            </a:r>
            <a:r>
              <a:rPr sz="1600" spc="250" dirty="0">
                <a:solidFill>
                  <a:srgbClr val="FF636C"/>
                </a:solidFill>
                <a:latin typeface="Calibri"/>
                <a:cs typeface="Calibri"/>
              </a:rPr>
              <a:t>moguće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upravljati</a:t>
            </a:r>
            <a:r>
              <a:rPr sz="16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95" dirty="0">
                <a:solidFill>
                  <a:srgbClr val="FF636C"/>
                </a:solidFill>
                <a:latin typeface="Calibri"/>
                <a:cs typeface="Calibri"/>
              </a:rPr>
              <a:t>celokupnom </a:t>
            </a:r>
            <a:r>
              <a:rPr sz="1600" spc="229" dirty="0">
                <a:solidFill>
                  <a:srgbClr val="FF636C"/>
                </a:solidFill>
                <a:latin typeface="Calibri"/>
                <a:cs typeface="Calibri"/>
              </a:rPr>
              <a:t>obukom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20" dirty="0">
                <a:solidFill>
                  <a:srgbClr val="FF636C"/>
                </a:solidFill>
                <a:latin typeface="Calibri"/>
                <a:cs typeface="Calibri"/>
              </a:rPr>
              <a:t>-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95" dirty="0">
                <a:solidFill>
                  <a:srgbClr val="FF636C"/>
                </a:solidFill>
                <a:latin typeface="Calibri"/>
                <a:cs typeface="Calibri"/>
              </a:rPr>
              <a:t>početnim</a:t>
            </a:r>
            <a:r>
              <a:rPr sz="1600" spc="65" dirty="0">
                <a:solidFill>
                  <a:srgbClr val="FF636C"/>
                </a:solidFill>
                <a:latin typeface="Calibri"/>
                <a:cs typeface="Calibri"/>
              </a:rPr>
              <a:t> i</a:t>
            </a:r>
            <a:r>
              <a:rPr sz="16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65" dirty="0">
                <a:solidFill>
                  <a:srgbClr val="FF636C"/>
                </a:solidFill>
                <a:latin typeface="Calibri"/>
                <a:cs typeface="Calibri"/>
              </a:rPr>
              <a:t>završnim </a:t>
            </a:r>
            <a:r>
              <a:rPr sz="1600" spc="190" dirty="0">
                <a:solidFill>
                  <a:srgbClr val="FF636C"/>
                </a:solidFill>
                <a:latin typeface="Calibri"/>
                <a:cs typeface="Calibri"/>
              </a:rPr>
              <a:t>datumima,</a:t>
            </a:r>
            <a:r>
              <a:rPr sz="1600" spc="9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190" dirty="0">
                <a:solidFill>
                  <a:srgbClr val="FF636C"/>
                </a:solidFill>
                <a:latin typeface="Calibri"/>
                <a:cs typeface="Calibri"/>
              </a:rPr>
              <a:t>učesnicima</a:t>
            </a:r>
            <a:r>
              <a:rPr sz="1600" spc="9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600" spc="55" dirty="0">
                <a:solidFill>
                  <a:srgbClr val="FF636C"/>
                </a:solidFill>
                <a:latin typeface="Calibri"/>
                <a:cs typeface="Calibri"/>
              </a:rPr>
              <a:t>itd.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01330" y="1316913"/>
            <a:ext cx="23717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200" dirty="0">
                <a:solidFill>
                  <a:srgbClr val="F1646D"/>
                </a:solidFill>
                <a:latin typeface="Calibri"/>
                <a:cs typeface="Calibri"/>
              </a:rPr>
              <a:t>DOBRODOŠLI</a:t>
            </a:r>
            <a:r>
              <a:rPr sz="1200" spc="40" dirty="0">
                <a:solidFill>
                  <a:srgbClr val="F1646D"/>
                </a:solidFill>
                <a:latin typeface="Calibri"/>
                <a:cs typeface="Calibri"/>
              </a:rPr>
              <a:t> </a:t>
            </a:r>
            <a:r>
              <a:rPr sz="1200" spc="170" dirty="0">
                <a:solidFill>
                  <a:srgbClr val="F1646D"/>
                </a:solidFill>
                <a:latin typeface="Calibri"/>
                <a:cs typeface="Calibri"/>
              </a:rPr>
              <a:t>U</a:t>
            </a:r>
            <a:r>
              <a:rPr sz="1200" spc="40" dirty="0">
                <a:solidFill>
                  <a:srgbClr val="F1646D"/>
                </a:solidFill>
                <a:latin typeface="Calibri"/>
                <a:cs typeface="Calibri"/>
              </a:rPr>
              <a:t> </a:t>
            </a:r>
            <a:r>
              <a:rPr sz="1200" spc="140" dirty="0">
                <a:solidFill>
                  <a:srgbClr val="F1646D"/>
                </a:solidFill>
                <a:latin typeface="Calibri"/>
                <a:cs typeface="Calibri"/>
              </a:rPr>
              <a:t>INCLUSIVILLE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8027708" y="1375248"/>
            <a:ext cx="2392045" cy="913130"/>
          </a:xfrm>
          <a:prstGeom prst="rect">
            <a:avLst/>
          </a:prstGeom>
        </p:spPr>
        <p:txBody>
          <a:bodyPr vert="horz" wrap="square" lIns="0" tIns="133350" rIns="0" bIns="0" rtlCol="0">
            <a:spAutoFit/>
          </a:bodyPr>
          <a:lstStyle/>
          <a:p>
            <a:pPr marL="140970">
              <a:lnSpc>
                <a:spcPct val="100000"/>
              </a:lnSpc>
              <a:spcBef>
                <a:spcPts val="1050"/>
              </a:spcBef>
            </a:pPr>
            <a:r>
              <a:rPr sz="2400" spc="360" dirty="0">
                <a:solidFill>
                  <a:srgbClr val="F1646D"/>
                </a:solidFill>
              </a:rPr>
              <a:t>INCLUSIVILLE</a:t>
            </a:r>
            <a:endParaRPr sz="2400"/>
          </a:p>
          <a:p>
            <a:pPr marL="12700" marR="423545">
              <a:lnSpc>
                <a:spcPct val="106100"/>
              </a:lnSpc>
              <a:spcBef>
                <a:spcPts val="355"/>
              </a:spcBef>
            </a:pPr>
            <a:r>
              <a:rPr sz="1100" b="0" spc="160" dirty="0">
                <a:solidFill>
                  <a:srgbClr val="F1646D"/>
                </a:solidFill>
                <a:latin typeface="Calibri"/>
                <a:cs typeface="Calibri"/>
              </a:rPr>
              <a:t>ANGAŽOVANJE</a:t>
            </a:r>
            <a:r>
              <a:rPr sz="1100" b="0" spc="50" dirty="0">
                <a:solidFill>
                  <a:srgbClr val="F1646D"/>
                </a:solidFill>
                <a:latin typeface="Calibri"/>
                <a:cs typeface="Calibri"/>
              </a:rPr>
              <a:t> </a:t>
            </a:r>
            <a:r>
              <a:rPr sz="1100" b="0" spc="155" dirty="0">
                <a:solidFill>
                  <a:srgbClr val="F1646D"/>
                </a:solidFill>
                <a:latin typeface="Calibri"/>
                <a:cs typeface="Calibri"/>
              </a:rPr>
              <a:t>MLADIH</a:t>
            </a:r>
            <a:r>
              <a:rPr sz="1100" b="0" spc="55" dirty="0">
                <a:solidFill>
                  <a:srgbClr val="F1646D"/>
                </a:solidFill>
                <a:latin typeface="Calibri"/>
                <a:cs typeface="Calibri"/>
              </a:rPr>
              <a:t> </a:t>
            </a:r>
            <a:r>
              <a:rPr sz="1100" b="0" spc="145" dirty="0">
                <a:solidFill>
                  <a:srgbClr val="F1646D"/>
                </a:solidFill>
                <a:latin typeface="Calibri"/>
                <a:cs typeface="Calibri"/>
              </a:rPr>
              <a:t>ZA </a:t>
            </a:r>
            <a:r>
              <a:rPr sz="1100" b="0" spc="150" dirty="0">
                <a:solidFill>
                  <a:srgbClr val="F1646D"/>
                </a:solidFill>
                <a:latin typeface="Calibri"/>
                <a:cs typeface="Calibri"/>
              </a:rPr>
              <a:t>RAVNOPRAVNI</a:t>
            </a:r>
            <a:r>
              <a:rPr sz="1100" b="0" spc="45" dirty="0">
                <a:solidFill>
                  <a:srgbClr val="F1646D"/>
                </a:solidFill>
                <a:latin typeface="Calibri"/>
                <a:cs typeface="Calibri"/>
              </a:rPr>
              <a:t> </a:t>
            </a:r>
            <a:r>
              <a:rPr sz="1100" b="0" spc="155" dirty="0">
                <a:solidFill>
                  <a:srgbClr val="F1646D"/>
                </a:solidFill>
                <a:latin typeface="Calibri"/>
                <a:cs typeface="Calibri"/>
              </a:rPr>
              <a:t>GRAD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9442"/>
            <a:ext cx="291465" cy="4940300"/>
          </a:xfrm>
          <a:custGeom>
            <a:avLst/>
            <a:gdLst/>
            <a:ahLst/>
            <a:cxnLst/>
            <a:rect l="l" t="t" r="r" b="b"/>
            <a:pathLst>
              <a:path w="291465" h="4940300">
                <a:moveTo>
                  <a:pt x="291101" y="0"/>
                </a:moveTo>
                <a:lnTo>
                  <a:pt x="0" y="0"/>
                </a:lnTo>
                <a:lnTo>
                  <a:pt x="0" y="4939755"/>
                </a:lnTo>
                <a:lnTo>
                  <a:pt x="291101" y="4939755"/>
                </a:lnTo>
                <a:lnTo>
                  <a:pt x="2911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132576" y="0"/>
            <a:ext cx="6056630" cy="6858000"/>
            <a:chOff x="6132576" y="0"/>
            <a:chExt cx="6056630" cy="685800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32576" y="0"/>
              <a:ext cx="6056376" cy="68579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732642" y="350520"/>
              <a:ext cx="368300" cy="146685"/>
            </a:xfrm>
            <a:custGeom>
              <a:avLst/>
              <a:gdLst/>
              <a:ahLst/>
              <a:cxnLst/>
              <a:rect l="l" t="t" r="r" b="b"/>
              <a:pathLst>
                <a:path w="368300" h="146684">
                  <a:moveTo>
                    <a:pt x="367747" y="0"/>
                  </a:moveTo>
                  <a:lnTo>
                    <a:pt x="0" y="0"/>
                  </a:lnTo>
                  <a:lnTo>
                    <a:pt x="0" y="146437"/>
                  </a:lnTo>
                  <a:lnTo>
                    <a:pt x="367747" y="146437"/>
                  </a:lnTo>
                  <a:lnTo>
                    <a:pt x="367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32642" y="350520"/>
              <a:ext cx="368300" cy="146685"/>
            </a:xfrm>
            <a:custGeom>
              <a:avLst/>
              <a:gdLst/>
              <a:ahLst/>
              <a:cxnLst/>
              <a:rect l="l" t="t" r="r" b="b"/>
              <a:pathLst>
                <a:path w="368300" h="146684">
                  <a:moveTo>
                    <a:pt x="0" y="0"/>
                  </a:moveTo>
                  <a:lnTo>
                    <a:pt x="367748" y="0"/>
                  </a:lnTo>
                  <a:lnTo>
                    <a:pt x="367748" y="146437"/>
                  </a:lnTo>
                  <a:lnTo>
                    <a:pt x="0" y="146437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74623" y="1318259"/>
            <a:ext cx="202818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245" dirty="0"/>
              <a:t>Putanja</a:t>
            </a:r>
            <a:r>
              <a:rPr sz="2000" spc="135" dirty="0"/>
              <a:t> </a:t>
            </a:r>
            <a:r>
              <a:rPr sz="2000" spc="235" dirty="0"/>
              <a:t>učenja</a:t>
            </a:r>
            <a:endParaRPr sz="2000"/>
          </a:p>
        </p:txBody>
      </p:sp>
      <p:sp>
        <p:nvSpPr>
          <p:cNvPr id="9" name="object 9"/>
          <p:cNvSpPr txBox="1"/>
          <p:nvPr/>
        </p:nvSpPr>
        <p:spPr>
          <a:xfrm>
            <a:off x="674623" y="1774380"/>
            <a:ext cx="4862830" cy="436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890" indent="-28575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89890" algn="l"/>
              </a:tabLst>
            </a:pP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Gejmifikovano</a:t>
            </a:r>
            <a:r>
              <a:rPr sz="1500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5" dirty="0">
                <a:solidFill>
                  <a:srgbClr val="FF636C"/>
                </a:solidFill>
                <a:latin typeface="Calibri"/>
                <a:cs typeface="Calibri"/>
              </a:rPr>
              <a:t>Iskustvo</a:t>
            </a:r>
            <a:r>
              <a:rPr sz="1500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90" dirty="0">
                <a:solidFill>
                  <a:srgbClr val="FF636C"/>
                </a:solidFill>
                <a:latin typeface="Calibri"/>
                <a:cs typeface="Calibri"/>
              </a:rPr>
              <a:t>traje</a:t>
            </a:r>
            <a:r>
              <a:rPr sz="1500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FF636C"/>
                </a:solidFill>
                <a:latin typeface="Calibri"/>
                <a:cs typeface="Calibri"/>
              </a:rPr>
              <a:t>15</a:t>
            </a:r>
            <a:r>
              <a:rPr sz="1500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dana.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95"/>
              </a:spcBef>
              <a:buClr>
                <a:srgbClr val="FF636C"/>
              </a:buClr>
              <a:buFont typeface="Arial"/>
              <a:buChar char="•"/>
            </a:pPr>
            <a:endParaRPr sz="1500">
              <a:latin typeface="Calibri"/>
              <a:cs typeface="Calibri"/>
            </a:endParaRPr>
          </a:p>
          <a:p>
            <a:pPr marL="104139" marR="5080" indent="285750">
              <a:lnSpc>
                <a:spcPct val="100000"/>
              </a:lnSpc>
              <a:buFont typeface="Arial"/>
              <a:buChar char="•"/>
              <a:tabLst>
                <a:tab pos="389890" algn="l"/>
              </a:tabLst>
            </a:pPr>
            <a:r>
              <a:rPr sz="1500" spc="245" dirty="0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5" dirty="0">
                <a:solidFill>
                  <a:srgbClr val="FF636C"/>
                </a:solidFill>
                <a:latin typeface="Calibri"/>
                <a:cs typeface="Calibri"/>
              </a:rPr>
              <a:t>polaznika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se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95" dirty="0">
                <a:solidFill>
                  <a:srgbClr val="FF636C"/>
                </a:solidFill>
                <a:latin typeface="Calibri"/>
                <a:cs typeface="Calibri"/>
              </a:rPr>
              <a:t>traži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95" dirty="0">
                <a:solidFill>
                  <a:srgbClr val="FF636C"/>
                </a:solidFill>
                <a:latin typeface="Calibri"/>
                <a:cs typeface="Calibri"/>
              </a:rPr>
              <a:t>da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dele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10" dirty="0">
                <a:solidFill>
                  <a:srgbClr val="FF636C"/>
                </a:solidFill>
                <a:latin typeface="Calibri"/>
                <a:cs typeface="Calibri"/>
              </a:rPr>
              <a:t>svoje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5" dirty="0">
                <a:solidFill>
                  <a:srgbClr val="FF636C"/>
                </a:solidFill>
                <a:latin typeface="Calibri"/>
                <a:cs typeface="Calibri"/>
              </a:rPr>
              <a:t>ideje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5" dirty="0">
                <a:solidFill>
                  <a:srgbClr val="FF636C"/>
                </a:solidFill>
                <a:latin typeface="Calibri"/>
                <a:cs typeface="Calibri"/>
              </a:rPr>
              <a:t>unutar Gejmifikovanog</a:t>
            </a:r>
            <a:r>
              <a:rPr sz="1500" spc="4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5" dirty="0">
                <a:solidFill>
                  <a:srgbClr val="FF636C"/>
                </a:solidFill>
                <a:latin typeface="Calibri"/>
                <a:cs typeface="Calibri"/>
              </a:rPr>
              <a:t>Iskustva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60" dirty="0">
                <a:solidFill>
                  <a:srgbClr val="FF636C"/>
                </a:solidFill>
                <a:latin typeface="Calibri"/>
                <a:cs typeface="Calibri"/>
              </a:rPr>
              <a:t>Učenja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5" dirty="0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-150" dirty="0">
                <a:solidFill>
                  <a:srgbClr val="FF636C"/>
                </a:solidFill>
                <a:latin typeface="Calibri"/>
                <a:cs typeface="Calibri"/>
              </a:rPr>
              <a:t>1.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5" dirty="0">
                <a:solidFill>
                  <a:srgbClr val="FF636C"/>
                </a:solidFill>
                <a:latin typeface="Calibri"/>
                <a:cs typeface="Calibri"/>
              </a:rPr>
              <a:t>do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-45" dirty="0">
                <a:solidFill>
                  <a:srgbClr val="FF636C"/>
                </a:solidFill>
                <a:latin typeface="Calibri"/>
                <a:cs typeface="Calibri"/>
              </a:rPr>
              <a:t>13.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dana, </a:t>
            </a:r>
            <a:r>
              <a:rPr sz="1500" spc="155" dirty="0">
                <a:solidFill>
                  <a:srgbClr val="FF636C"/>
                </a:solidFill>
                <a:latin typeface="Calibri"/>
                <a:cs typeface="Calibri"/>
              </a:rPr>
              <a:t>sa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220" dirty="0">
                <a:solidFill>
                  <a:srgbClr val="FF636C"/>
                </a:solidFill>
                <a:latin typeface="Calibri"/>
                <a:cs typeface="Calibri"/>
              </a:rPr>
              <a:t>mogućnošću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5" dirty="0">
                <a:solidFill>
                  <a:srgbClr val="FF636C"/>
                </a:solidFill>
                <a:latin typeface="Calibri"/>
                <a:cs typeface="Calibri"/>
              </a:rPr>
              <a:t>uređivanja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14" dirty="0">
                <a:solidFill>
                  <a:srgbClr val="FF636C"/>
                </a:solidFill>
                <a:latin typeface="Calibri"/>
                <a:cs typeface="Calibri"/>
              </a:rPr>
              <a:t>svojih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5" dirty="0">
                <a:solidFill>
                  <a:srgbClr val="FF636C"/>
                </a:solidFill>
                <a:latin typeface="Calibri"/>
                <a:cs typeface="Calibri"/>
              </a:rPr>
              <a:t>ideja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tokom ovog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perioda.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210" dirty="0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kraju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-45" dirty="0">
                <a:solidFill>
                  <a:srgbClr val="FF636C"/>
                </a:solidFill>
                <a:latin typeface="Calibri"/>
                <a:cs typeface="Calibri"/>
              </a:rPr>
              <a:t>13.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dana,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funkcionalnosti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sz="1500" spc="114" dirty="0">
                <a:solidFill>
                  <a:srgbClr val="FF636C"/>
                </a:solidFill>
                <a:latin typeface="Calibri"/>
                <a:cs typeface="Calibri"/>
              </a:rPr>
              <a:t>objavljivanje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5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0" dirty="0">
                <a:solidFill>
                  <a:srgbClr val="FF636C"/>
                </a:solidFill>
                <a:latin typeface="Calibri"/>
                <a:cs typeface="Calibri"/>
              </a:rPr>
              <a:t>uređivanje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0" dirty="0">
                <a:solidFill>
                  <a:srgbClr val="FF636C"/>
                </a:solidFill>
                <a:latin typeface="Calibri"/>
                <a:cs typeface="Calibri"/>
              </a:rPr>
              <a:t>biće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5" dirty="0">
                <a:solidFill>
                  <a:srgbClr val="FF636C"/>
                </a:solidFill>
                <a:latin typeface="Calibri"/>
                <a:cs typeface="Calibri"/>
              </a:rPr>
              <a:t>onemogućene.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Calibri"/>
              <a:cs typeface="Calibri"/>
            </a:endParaRPr>
          </a:p>
          <a:p>
            <a:pPr marL="12700" marR="515620" indent="285115">
              <a:lnSpc>
                <a:spcPct val="100000"/>
              </a:lnSpc>
              <a:buFont typeface="Arial"/>
              <a:buChar char="•"/>
              <a:tabLst>
                <a:tab pos="297815" algn="l"/>
              </a:tabLst>
            </a:pPr>
            <a:r>
              <a:rPr sz="1500" spc="180" dirty="0">
                <a:solidFill>
                  <a:srgbClr val="FF636C"/>
                </a:solidFill>
                <a:latin typeface="Calibri"/>
                <a:cs typeface="Calibri"/>
              </a:rPr>
              <a:t>Tokom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0" dirty="0">
                <a:solidFill>
                  <a:srgbClr val="FF636C"/>
                </a:solidFill>
                <a:latin typeface="Calibri"/>
                <a:cs typeface="Calibri"/>
              </a:rPr>
              <a:t>poslednja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65" dirty="0">
                <a:solidFill>
                  <a:srgbClr val="FF636C"/>
                </a:solidFill>
                <a:latin typeface="Calibri"/>
                <a:cs typeface="Calibri"/>
              </a:rPr>
              <a:t>dva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95" dirty="0">
                <a:solidFill>
                  <a:srgbClr val="FF636C"/>
                </a:solidFill>
                <a:latin typeface="Calibri"/>
                <a:cs typeface="Calibri"/>
              </a:rPr>
              <a:t>dana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05" dirty="0">
                <a:solidFill>
                  <a:srgbClr val="FF636C"/>
                </a:solidFill>
                <a:latin typeface="Calibri"/>
                <a:cs typeface="Calibri"/>
              </a:rPr>
              <a:t>iskustva,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polaznici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65" dirty="0">
                <a:solidFill>
                  <a:srgbClr val="FF636C"/>
                </a:solidFill>
                <a:latin typeface="Calibri"/>
                <a:cs typeface="Calibri"/>
              </a:rPr>
              <a:t>će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0" dirty="0">
                <a:solidFill>
                  <a:srgbClr val="FF636C"/>
                </a:solidFill>
                <a:latin typeface="Calibri"/>
                <a:cs typeface="Calibri"/>
              </a:rPr>
              <a:t>imati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priliku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95" dirty="0">
                <a:solidFill>
                  <a:srgbClr val="FF636C"/>
                </a:solidFill>
                <a:latin typeface="Calibri"/>
                <a:cs typeface="Calibri"/>
              </a:rPr>
              <a:t>da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5" dirty="0">
                <a:solidFill>
                  <a:srgbClr val="FF636C"/>
                </a:solidFill>
                <a:latin typeface="Calibri"/>
                <a:cs typeface="Calibri"/>
              </a:rPr>
              <a:t>glasaju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o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60" dirty="0">
                <a:solidFill>
                  <a:srgbClr val="FF636C"/>
                </a:solidFill>
                <a:latin typeface="Calibri"/>
                <a:cs typeface="Calibri"/>
              </a:rPr>
              <a:t>idejama </a:t>
            </a:r>
            <a:r>
              <a:rPr sz="1500" spc="130" dirty="0">
                <a:solidFill>
                  <a:srgbClr val="FF636C"/>
                </a:solidFill>
                <a:latin typeface="Calibri"/>
                <a:cs typeface="Calibri"/>
              </a:rPr>
              <a:t>koje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0" dirty="0">
                <a:solidFill>
                  <a:srgbClr val="FF636C"/>
                </a:solidFill>
                <a:latin typeface="Calibri"/>
                <a:cs typeface="Calibri"/>
              </a:rPr>
              <a:t>su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podelili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njihovi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95" dirty="0">
                <a:solidFill>
                  <a:srgbClr val="FF636C"/>
                </a:solidFill>
                <a:latin typeface="Calibri"/>
                <a:cs typeface="Calibri"/>
              </a:rPr>
              <a:t>vršnjaci.</a:t>
            </a:r>
            <a:endParaRPr sz="1500">
              <a:latin typeface="Calibri"/>
              <a:cs typeface="Calibri"/>
            </a:endParaRPr>
          </a:p>
          <a:p>
            <a:pPr marL="12700" marR="301625" indent="285115">
              <a:lnSpc>
                <a:spcPct val="100000"/>
              </a:lnSpc>
              <a:spcBef>
                <a:spcPts val="1800"/>
              </a:spcBef>
              <a:buFont typeface="Arial"/>
              <a:buChar char="•"/>
              <a:tabLst>
                <a:tab pos="297815" algn="l"/>
              </a:tabLst>
            </a:pP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Pored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0" dirty="0">
                <a:solidFill>
                  <a:srgbClr val="FF636C"/>
                </a:solidFill>
                <a:latin typeface="Calibri"/>
                <a:cs typeface="Calibri"/>
              </a:rPr>
              <a:t>toga,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0" dirty="0">
                <a:solidFill>
                  <a:srgbClr val="FF636C"/>
                </a:solidFill>
                <a:latin typeface="Calibri"/>
                <a:cs typeface="Calibri"/>
              </a:rPr>
              <a:t>postoji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5" dirty="0">
                <a:solidFill>
                  <a:srgbClr val="FF636C"/>
                </a:solidFill>
                <a:latin typeface="Calibri"/>
                <a:cs typeface="Calibri"/>
              </a:rPr>
              <a:t>spoljni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forum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05" dirty="0">
                <a:solidFill>
                  <a:srgbClr val="FF636C"/>
                </a:solidFill>
                <a:latin typeface="Calibri"/>
                <a:cs typeface="Calibri"/>
              </a:rPr>
              <a:t>koji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65" dirty="0">
                <a:solidFill>
                  <a:srgbClr val="FF636C"/>
                </a:solidFill>
                <a:latin typeface="Calibri"/>
                <a:cs typeface="Calibri"/>
              </a:rPr>
              <a:t>će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85" dirty="0">
                <a:solidFill>
                  <a:srgbClr val="FF636C"/>
                </a:solidFill>
                <a:latin typeface="Calibri"/>
                <a:cs typeface="Calibri"/>
              </a:rPr>
              <a:t>biti </a:t>
            </a:r>
            <a:r>
              <a:rPr sz="1500" spc="130" dirty="0">
                <a:solidFill>
                  <a:srgbClr val="FF636C"/>
                </a:solidFill>
                <a:latin typeface="Calibri"/>
                <a:cs typeface="Calibri"/>
              </a:rPr>
              <a:t>otvoren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5" dirty="0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FF636C"/>
                </a:solidFill>
                <a:latin typeface="Calibri"/>
                <a:cs typeface="Calibri"/>
              </a:rPr>
              <a:t>6.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5" dirty="0">
                <a:solidFill>
                  <a:srgbClr val="FF636C"/>
                </a:solidFill>
                <a:latin typeface="Calibri"/>
                <a:cs typeface="Calibri"/>
              </a:rPr>
              <a:t>do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-175" dirty="0">
                <a:solidFill>
                  <a:srgbClr val="FF636C"/>
                </a:solidFill>
                <a:latin typeface="Calibri"/>
                <a:cs typeface="Calibri"/>
              </a:rPr>
              <a:t>11.</a:t>
            </a:r>
            <a:r>
              <a:rPr sz="1500" spc="7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dana,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229" dirty="0">
                <a:solidFill>
                  <a:srgbClr val="FF636C"/>
                </a:solidFill>
                <a:latin typeface="Calibri"/>
                <a:cs typeface="Calibri"/>
              </a:rPr>
              <a:t>gde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polaznici</a:t>
            </a:r>
            <a:r>
              <a:rPr sz="1500" spc="8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0" dirty="0">
                <a:solidFill>
                  <a:srgbClr val="FF636C"/>
                </a:solidFill>
                <a:latin typeface="Calibri"/>
                <a:cs typeface="Calibri"/>
              </a:rPr>
              <a:t>treba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da </a:t>
            </a:r>
            <a:r>
              <a:rPr sz="1500" spc="150" dirty="0">
                <a:solidFill>
                  <a:srgbClr val="FF636C"/>
                </a:solidFill>
                <a:latin typeface="Calibri"/>
                <a:cs typeface="Calibri"/>
              </a:rPr>
              <a:t>dorade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10" dirty="0">
                <a:solidFill>
                  <a:srgbClr val="FF636C"/>
                </a:solidFill>
                <a:latin typeface="Calibri"/>
                <a:cs typeface="Calibri"/>
              </a:rPr>
              <a:t>razviju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14" dirty="0">
                <a:solidFill>
                  <a:srgbClr val="FF636C"/>
                </a:solidFill>
                <a:latin typeface="Calibri"/>
                <a:cs typeface="Calibri"/>
              </a:rPr>
              <a:t>svoje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95" dirty="0">
                <a:solidFill>
                  <a:srgbClr val="FF636C"/>
                </a:solidFill>
                <a:latin typeface="Calibri"/>
                <a:cs typeface="Calibri"/>
              </a:rPr>
              <a:t>ideje.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Ovaj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forum</a:t>
            </a:r>
            <a:r>
              <a:rPr sz="1500" spc="5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70" dirty="0">
                <a:solidFill>
                  <a:srgbClr val="FF636C"/>
                </a:solidFill>
                <a:latin typeface="Calibri"/>
                <a:cs typeface="Calibri"/>
              </a:rPr>
              <a:t>mora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85" dirty="0">
                <a:solidFill>
                  <a:srgbClr val="FF636C"/>
                </a:solidFill>
                <a:latin typeface="Calibri"/>
                <a:cs typeface="Calibri"/>
              </a:rPr>
              <a:t>biti </a:t>
            </a:r>
            <a:r>
              <a:rPr sz="1500" spc="165" dirty="0">
                <a:solidFill>
                  <a:srgbClr val="FF636C"/>
                </a:solidFill>
                <a:latin typeface="Calibri"/>
                <a:cs typeface="Calibri"/>
              </a:rPr>
              <a:t>odabran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85" dirty="0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25" dirty="0">
                <a:solidFill>
                  <a:srgbClr val="FF636C"/>
                </a:solidFill>
                <a:latin typeface="Calibri"/>
                <a:cs typeface="Calibri"/>
              </a:rPr>
              <a:t>strane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45" dirty="0">
                <a:solidFill>
                  <a:srgbClr val="FF636C"/>
                </a:solidFill>
                <a:latin typeface="Calibri"/>
                <a:cs typeface="Calibri"/>
              </a:rPr>
              <a:t>organizacije</a:t>
            </a:r>
            <a:r>
              <a:rPr sz="1500" spc="6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50" dirty="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sz="1500" spc="65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50" dirty="0">
                <a:solidFill>
                  <a:srgbClr val="FF636C"/>
                </a:solidFill>
                <a:latin typeface="Calibri"/>
                <a:cs typeface="Calibri"/>
              </a:rPr>
              <a:t>podeljen</a:t>
            </a:r>
            <a:r>
              <a:rPr sz="1500" spc="70" dirty="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sz="1500" spc="130" dirty="0">
                <a:solidFill>
                  <a:srgbClr val="FF636C"/>
                </a:solidFill>
                <a:latin typeface="Calibri"/>
                <a:cs typeface="Calibri"/>
              </a:rPr>
              <a:t>sa </a:t>
            </a:r>
            <a:r>
              <a:rPr sz="1500" spc="135" dirty="0">
                <a:solidFill>
                  <a:srgbClr val="FF636C"/>
                </a:solidFill>
                <a:latin typeface="Calibri"/>
                <a:cs typeface="Calibri"/>
              </a:rPr>
              <a:t>polaznicima.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6187</Words>
  <Application>Microsoft Office PowerPoint</Application>
  <PresentationFormat>Ecrã Panorâmico</PresentationFormat>
  <Paragraphs>799</Paragraphs>
  <Slides>46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46</vt:i4>
      </vt:variant>
    </vt:vector>
  </HeadingPairs>
  <TitlesOfParts>
    <vt:vector size="53" baseType="lpstr">
      <vt:lpstr>Arial</vt:lpstr>
      <vt:lpstr>Calibri</vt:lpstr>
      <vt:lpstr>Century</vt:lpstr>
      <vt:lpstr>Century Gothic</vt:lpstr>
      <vt:lpstr>Montserrat Thin</vt:lpstr>
      <vt:lpstr>Times New Roman</vt:lpstr>
      <vt:lpstr>Office Theme</vt:lpstr>
      <vt:lpstr>Apresentação do PowerPoint</vt:lpstr>
      <vt:lpstr>Dobrodošli u</vt:lpstr>
      <vt:lpstr>ŠTA JE TO?</vt:lpstr>
      <vt:lpstr>ALAT ZA TRENERE</vt:lpstr>
      <vt:lpstr>Ciljevi ovog WP-a</vt:lpstr>
      <vt:lpstr>MAAT se sastoji od</vt:lpstr>
      <vt:lpstr>GEJMIFIKOVANO ISKUSTVO UČENJA</vt:lpstr>
      <vt:lpstr>INCLUSIVILLE ANGAŽOVANJE MLADIH ZA RAVNOPRAVNI GRAD</vt:lpstr>
      <vt:lpstr>Putanja učenja</vt:lpstr>
      <vt:lpstr>Putanja učenja</vt:lpstr>
      <vt:lpstr>Kako igrati?</vt:lpstr>
      <vt:lpstr>IGRA</vt:lpstr>
      <vt:lpstr>Apresentação do PowerPoint</vt:lpstr>
      <vt:lpstr>Apresentação do PowerPoint</vt:lpstr>
      <vt:lpstr>Izložba ideja</vt:lpstr>
      <vt:lpstr>Apresentação do PowerPoint</vt:lpstr>
      <vt:lpstr>Resursi</vt:lpstr>
      <vt:lpstr>Poeni, nagrade i kazne</vt:lpstr>
      <vt:lpstr>Neki zahtevi</vt:lpstr>
      <vt:lpstr>Backoffice</vt:lpstr>
      <vt:lpstr>SESIJE UŽIVO</vt:lpstr>
      <vt:lpstr>Apresentação do PowerPoint</vt:lpstr>
      <vt:lpstr>Sesija 1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Sesija 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Sesija 3</vt:lpstr>
      <vt:lpstr>Apresentação do PowerPoint</vt:lpstr>
      <vt:lpstr>Apresentação do PowerPoint</vt:lpstr>
      <vt:lpstr>Apresentação do PowerPoint</vt:lpstr>
      <vt:lpstr>INTERAKTIVNI FLIPBOOK</vt:lpstr>
      <vt:lpstr>Interaktivni  flipbook  se  sastoji  od tri sekcije:</vt:lpstr>
      <vt:lpstr>HVALA!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Catarina Tavares</cp:lastModifiedBy>
  <cp:revision>1</cp:revision>
  <dcterms:created xsi:type="dcterms:W3CDTF">2024-08-26T13:20:51Z</dcterms:created>
  <dcterms:modified xsi:type="dcterms:W3CDTF">2024-09-23T09:27:44Z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2024-07-26T00:00:00Z</vt:filetime>
  </property>
  <property fmtid="{D5CDD505-2E9C-101B-9397-08002B2CF9AE}" pid="3" name="LastSaved">
    <vt:filetime>2024-08-26T00:00:00Z</vt:filetime>
  </property>
  <property fmtid="{D5CDD505-2E9C-101B-9397-08002B2CF9AE}" pid="4" name="Producer">
    <vt:lpwstr>macOS Version 12.6.5 (Build 21G531) Quartz PDFContext</vt:lpwstr>
  </property>
</Properties>
</file>