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Default Extension="jpg" ContentType="image/jp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" y="0"/>
            <a:ext cx="12127992" cy="6857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" y="198120"/>
            <a:ext cx="612648" cy="52730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14987" y="1147571"/>
            <a:ext cx="67691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600333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0" y="2567569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0" y="3533024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3"/>
                </a:lnTo>
                <a:lnTo>
                  <a:pt x="1025233" y="755003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0" y="4531074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639379" y="1600332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639379" y="3534806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3"/>
                </a:lnTo>
                <a:lnTo>
                  <a:pt x="11529" y="470451"/>
                </a:lnTo>
                <a:lnTo>
                  <a:pt x="25410" y="513939"/>
                </a:lnTo>
                <a:lnTo>
                  <a:pt x="44230" y="554965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1"/>
                </a:lnTo>
                <a:lnTo>
                  <a:pt x="241061" y="729592"/>
                </a:lnTo>
                <a:lnTo>
                  <a:pt x="284550" y="743472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2"/>
                </a:lnTo>
                <a:lnTo>
                  <a:pt x="513940" y="729592"/>
                </a:lnTo>
                <a:lnTo>
                  <a:pt x="554966" y="710771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5"/>
                </a:lnTo>
                <a:lnTo>
                  <a:pt x="729592" y="513939"/>
                </a:lnTo>
                <a:lnTo>
                  <a:pt x="743473" y="470451"/>
                </a:lnTo>
                <a:lnTo>
                  <a:pt x="752061" y="424853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639379" y="2567566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bg object 24"/>
          <p:cNvSpPr/>
          <p:nvPr/>
        </p:nvSpPr>
        <p:spPr>
          <a:xfrm>
            <a:off x="639379" y="4531074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959" y="350520"/>
            <a:ext cx="612647" cy="527303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35378" y="0"/>
            <a:ext cx="5456621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8939" y="1345488"/>
            <a:ext cx="10574121" cy="1151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2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3" Type="http://schemas.openxmlformats.org/officeDocument/2006/relationships/image" Target="../media/image2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6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2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4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5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2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38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jpg"/><Relationship Id="rId5" Type="http://schemas.openxmlformats.org/officeDocument/2006/relationships/image" Target="../media/image42.jpg"/><Relationship Id="rId6" Type="http://schemas.openxmlformats.org/officeDocument/2006/relationships/image" Target="../media/image43.jp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2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9139862" y="6397244"/>
            <a:ext cx="27406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FFFFFF"/>
                </a:solidFill>
                <a:latin typeface="Century Gothic"/>
                <a:cs typeface="Century Gothic"/>
              </a:rPr>
              <a:t>2022-</a:t>
            </a:r>
            <a:r>
              <a:rPr dirty="0" sz="1200" spc="-95">
                <a:solidFill>
                  <a:srgbClr val="FFFFFF"/>
                </a:solidFill>
                <a:latin typeface="Century Gothic"/>
                <a:cs typeface="Century Gothic"/>
              </a:rPr>
              <a:t>1-</a:t>
            </a:r>
            <a:r>
              <a:rPr dirty="0" sz="1200" spc="80">
                <a:solidFill>
                  <a:srgbClr val="FFFFFF"/>
                </a:solidFill>
                <a:latin typeface="Century Gothic"/>
                <a:cs typeface="Century Gothic"/>
              </a:rPr>
              <a:t>IT03-</a:t>
            </a:r>
            <a:r>
              <a:rPr dirty="0" sz="1200">
                <a:solidFill>
                  <a:srgbClr val="FFFFFF"/>
                </a:solidFill>
                <a:latin typeface="Century Gothic"/>
                <a:cs typeface="Century Gothic"/>
              </a:rPr>
              <a:t>KA220-YOU-</a:t>
            </a:r>
            <a:r>
              <a:rPr dirty="0" sz="1200" spc="75">
                <a:solidFill>
                  <a:srgbClr val="FFFFFF"/>
                </a:solidFill>
                <a:latin typeface="Century Gothic"/>
                <a:cs typeface="Century Gothic"/>
              </a:rPr>
              <a:t>000085578</a:t>
            </a:r>
            <a:endParaRPr sz="1200">
              <a:latin typeface="Century Gothic"/>
              <a:cs typeface="Century Goth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56759" y="1280160"/>
            <a:ext cx="3078480" cy="2645664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3741002" y="4407306"/>
            <a:ext cx="4723765" cy="1010285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marL="339725" marR="5080" indent="-327660">
              <a:lnSpc>
                <a:spcPct val="101899"/>
              </a:lnSpc>
              <a:spcBef>
                <a:spcPts val="25"/>
              </a:spcBef>
            </a:pPr>
            <a:r>
              <a:rPr dirty="0" sz="3200" spc="305" b="1">
                <a:solidFill>
                  <a:srgbClr val="FFFFFF"/>
                </a:solidFill>
                <a:latin typeface="Calibri"/>
                <a:cs typeface="Calibri"/>
              </a:rPr>
              <a:t>Mobilizacija</a:t>
            </a:r>
            <a:r>
              <a:rPr dirty="0" sz="3200" spc="1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409" b="1">
                <a:solidFill>
                  <a:srgbClr val="FFFFFF"/>
                </a:solidFill>
                <a:latin typeface="Calibri"/>
                <a:cs typeface="Calibri"/>
              </a:rPr>
              <a:t>mladih</a:t>
            </a:r>
            <a:r>
              <a:rPr dirty="0" sz="3200" spc="1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400" b="1">
                <a:solidFill>
                  <a:srgbClr val="FFFFFF"/>
                </a:solidFill>
                <a:latin typeface="Calibri"/>
                <a:cs typeface="Calibri"/>
              </a:rPr>
              <a:t>za </a:t>
            </a:r>
            <a:r>
              <a:rPr dirty="0" sz="3200" spc="375" b="1">
                <a:solidFill>
                  <a:srgbClr val="FFFFFF"/>
                </a:solidFill>
                <a:latin typeface="Calibri"/>
                <a:cs typeface="Calibri"/>
              </a:rPr>
              <a:t>inkluzivne</a:t>
            </a:r>
            <a:r>
              <a:rPr dirty="0" sz="3200" spc="1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385" b="1">
                <a:solidFill>
                  <a:srgbClr val="FFFFFF"/>
                </a:solidFill>
                <a:latin typeface="Calibri"/>
                <a:cs typeface="Calibri"/>
              </a:rPr>
              <a:t>gradove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67362" y="2571750"/>
              <a:ext cx="1057275" cy="0"/>
            </a:xfrm>
            <a:custGeom>
              <a:avLst/>
              <a:gdLst/>
              <a:ahLst/>
              <a:cxnLst/>
              <a:rect l="l" t="t" r="r" b="b"/>
              <a:pathLst>
                <a:path w="1057275" h="0">
                  <a:moveTo>
                    <a:pt x="0" y="0"/>
                  </a:moveTo>
                  <a:lnTo>
                    <a:pt x="1057275" y="1"/>
                  </a:lnTo>
                </a:path>
              </a:pathLst>
            </a:custGeom>
            <a:ln w="920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553066" y="2883306"/>
            <a:ext cx="5090795" cy="1007110"/>
          </a:xfrm>
          <a:prstGeom prst="rect"/>
        </p:spPr>
        <p:txBody>
          <a:bodyPr wrap="square" lIns="0" tIns="6350" rIns="0" bIns="0" rtlCol="0" vert="horz">
            <a:spAutoFit/>
          </a:bodyPr>
          <a:lstStyle/>
          <a:p>
            <a:pPr marL="197485" marR="5080" indent="-185420">
              <a:lnSpc>
                <a:spcPct val="101200"/>
              </a:lnSpc>
              <a:spcBef>
                <a:spcPts val="50"/>
              </a:spcBef>
            </a:pPr>
            <a:r>
              <a:rPr dirty="0" sz="3200" spc="500" b="1">
                <a:latin typeface="Calibri"/>
                <a:cs typeface="Calibri"/>
              </a:rPr>
              <a:t>SOCIJALNA</a:t>
            </a:r>
            <a:r>
              <a:rPr dirty="0" sz="3200" spc="200" b="1">
                <a:latin typeface="Calibri"/>
                <a:cs typeface="Calibri"/>
              </a:rPr>
              <a:t> </a:t>
            </a:r>
            <a:r>
              <a:rPr dirty="0" sz="3200" spc="459" b="1">
                <a:latin typeface="Calibri"/>
                <a:cs typeface="Calibri"/>
              </a:rPr>
              <a:t>INKLUZIJA</a:t>
            </a:r>
            <a:r>
              <a:rPr dirty="0" sz="3200" spc="204" b="1">
                <a:latin typeface="Calibri"/>
                <a:cs typeface="Calibri"/>
              </a:rPr>
              <a:t> </a:t>
            </a:r>
            <a:r>
              <a:rPr dirty="0" sz="3200" spc="145" b="1">
                <a:latin typeface="Calibri"/>
                <a:cs typeface="Calibri"/>
              </a:rPr>
              <a:t>I </a:t>
            </a:r>
            <a:r>
              <a:rPr dirty="0" sz="3200" spc="490" b="1">
                <a:latin typeface="Calibri"/>
                <a:cs typeface="Calibri"/>
              </a:rPr>
              <a:t>EKONOMSKO</a:t>
            </a:r>
            <a:r>
              <a:rPr dirty="0" sz="3200" spc="190" b="1">
                <a:latin typeface="Calibri"/>
                <a:cs typeface="Calibri"/>
              </a:rPr>
              <a:t> </a:t>
            </a:r>
            <a:r>
              <a:rPr dirty="0" sz="3200" spc="540" b="1">
                <a:latin typeface="Calibri"/>
                <a:cs typeface="Calibri"/>
              </a:rPr>
              <a:t>UČEŠĆE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76326" y="2840691"/>
              <a:ext cx="1057275" cy="0"/>
            </a:xfrm>
            <a:custGeom>
              <a:avLst/>
              <a:gdLst/>
              <a:ahLst/>
              <a:cxnLst/>
              <a:rect l="l" t="t" r="r" b="b"/>
              <a:pathLst>
                <a:path w="1057275" h="0">
                  <a:moveTo>
                    <a:pt x="0" y="0"/>
                  </a:moveTo>
                  <a:lnTo>
                    <a:pt x="1057275" y="1"/>
                  </a:lnTo>
                </a:path>
              </a:pathLst>
            </a:custGeom>
            <a:ln w="920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446566" y="3153156"/>
            <a:ext cx="8049895" cy="5130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200" spc="475" b="1">
                <a:latin typeface="Calibri"/>
                <a:cs typeface="Calibri"/>
              </a:rPr>
              <a:t>JAVNA</a:t>
            </a:r>
            <a:r>
              <a:rPr dirty="0" sz="3200" spc="200" b="1">
                <a:latin typeface="Calibri"/>
                <a:cs typeface="Calibri"/>
              </a:rPr>
              <a:t> </a:t>
            </a:r>
            <a:r>
              <a:rPr dirty="0" sz="3200" spc="545" b="1">
                <a:latin typeface="Calibri"/>
                <a:cs typeface="Calibri"/>
              </a:rPr>
              <a:t>BEZBEDNOST</a:t>
            </a:r>
            <a:r>
              <a:rPr dirty="0" sz="3200" spc="200" b="1">
                <a:latin typeface="Calibri"/>
                <a:cs typeface="Calibri"/>
              </a:rPr>
              <a:t> </a:t>
            </a:r>
            <a:r>
              <a:rPr dirty="0" sz="3200" spc="195" b="1">
                <a:latin typeface="Calibri"/>
                <a:cs typeface="Calibri"/>
              </a:rPr>
              <a:t>I</a:t>
            </a:r>
            <a:r>
              <a:rPr dirty="0" sz="3200" spc="204" b="1">
                <a:latin typeface="Calibri"/>
                <a:cs typeface="Calibri"/>
              </a:rPr>
              <a:t> </a:t>
            </a:r>
            <a:r>
              <a:rPr dirty="0" sz="3200" spc="495" b="1">
                <a:latin typeface="Calibri"/>
                <a:cs typeface="Calibri"/>
              </a:rPr>
              <a:t>BLAGOSTANJE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67362" y="2571750"/>
              <a:ext cx="1057275" cy="0"/>
            </a:xfrm>
            <a:custGeom>
              <a:avLst/>
              <a:gdLst/>
              <a:ahLst/>
              <a:cxnLst/>
              <a:rect l="l" t="t" r="r" b="b"/>
              <a:pathLst>
                <a:path w="1057275" h="0">
                  <a:moveTo>
                    <a:pt x="0" y="0"/>
                  </a:moveTo>
                  <a:lnTo>
                    <a:pt x="1057275" y="1"/>
                  </a:lnTo>
                </a:path>
              </a:pathLst>
            </a:custGeom>
            <a:ln w="920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773252" y="2883306"/>
            <a:ext cx="6652259" cy="100711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200" spc="430" b="1">
                <a:latin typeface="Calibri"/>
                <a:cs typeface="Calibri"/>
              </a:rPr>
              <a:t>KVALITET</a:t>
            </a:r>
            <a:r>
              <a:rPr dirty="0" sz="3200" spc="195" b="1">
                <a:latin typeface="Calibri"/>
                <a:cs typeface="Calibri"/>
              </a:rPr>
              <a:t> </a:t>
            </a:r>
            <a:r>
              <a:rPr dirty="0" sz="3200" spc="405" b="1">
                <a:latin typeface="Calibri"/>
                <a:cs typeface="Calibri"/>
              </a:rPr>
              <a:t>ŽIVOTA</a:t>
            </a:r>
            <a:r>
              <a:rPr dirty="0" sz="3200" spc="195" b="1">
                <a:latin typeface="Calibri"/>
                <a:cs typeface="Calibri"/>
              </a:rPr>
              <a:t> I </a:t>
            </a:r>
            <a:r>
              <a:rPr dirty="0" sz="3200" spc="459" b="1">
                <a:latin typeface="Calibri"/>
                <a:cs typeface="Calibri"/>
              </a:rPr>
              <a:t>ODRŽIVOST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dirty="0" sz="3200" spc="440" b="1">
                <a:latin typeface="Calibri"/>
                <a:cs typeface="Calibri"/>
              </a:rPr>
              <a:t>ŽIVOTNE</a:t>
            </a:r>
            <a:r>
              <a:rPr dirty="0" sz="3200" spc="200" b="1">
                <a:latin typeface="Calibri"/>
                <a:cs typeface="Calibri"/>
              </a:rPr>
              <a:t> </a:t>
            </a:r>
            <a:r>
              <a:rPr dirty="0" sz="3200" spc="490" b="1">
                <a:latin typeface="Calibri"/>
                <a:cs typeface="Calibri"/>
              </a:rPr>
              <a:t>SREDINE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8" cy="685800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3731941" y="1144524"/>
            <a:ext cx="4739640" cy="14827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157855">
              <a:lnSpc>
                <a:spcPts val="3829"/>
              </a:lnSpc>
              <a:spcBef>
                <a:spcPts val="100"/>
              </a:spcBef>
            </a:pPr>
            <a:r>
              <a:rPr dirty="0" sz="3200" spc="135">
                <a:solidFill>
                  <a:srgbClr val="FFFFFF"/>
                </a:solidFill>
                <a:latin typeface="Calibri"/>
                <a:cs typeface="Calibri"/>
              </a:rPr>
              <a:t>03.</a:t>
            </a:r>
            <a:endParaRPr sz="3200">
              <a:latin typeface="Calibri"/>
              <a:cs typeface="Calibri"/>
            </a:endParaRPr>
          </a:p>
          <a:p>
            <a:pPr marL="1115060" marR="5080" indent="-1102995">
              <a:lnSpc>
                <a:spcPts val="3820"/>
              </a:lnSpc>
              <a:spcBef>
                <a:spcPts val="100"/>
              </a:spcBef>
            </a:pPr>
            <a:r>
              <a:rPr dirty="0" sz="3200" spc="459">
                <a:solidFill>
                  <a:srgbClr val="FFFFFF"/>
                </a:solidFill>
                <a:latin typeface="Calibri"/>
                <a:cs typeface="Calibri"/>
              </a:rPr>
              <a:t>OZBILJNI</a:t>
            </a:r>
            <a:r>
              <a:rPr dirty="0" sz="3200" spc="1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490">
                <a:solidFill>
                  <a:srgbClr val="FFFFFF"/>
                </a:solidFill>
                <a:latin typeface="Calibri"/>
                <a:cs typeface="Calibri"/>
              </a:rPr>
              <a:t>PROBLEMI</a:t>
            </a:r>
            <a:r>
              <a:rPr dirty="0" sz="3200" spc="13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420">
                <a:solidFill>
                  <a:srgbClr val="FFFFFF"/>
                </a:solidFill>
                <a:latin typeface="Calibri"/>
                <a:cs typeface="Calibri"/>
              </a:rPr>
              <a:t>U </a:t>
            </a:r>
            <a:r>
              <a:rPr dirty="0" sz="3200" spc="390">
                <a:solidFill>
                  <a:srgbClr val="FFFFFF"/>
                </a:solidFill>
                <a:latin typeface="Calibri"/>
                <a:cs typeface="Calibri"/>
              </a:rPr>
              <a:t>DRUŠTVIMA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983615" y="1582508"/>
                  </a:lnTo>
                  <a:lnTo>
                    <a:pt x="777227" y="1226654"/>
                  </a:lnTo>
                  <a:lnTo>
                    <a:pt x="570826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3169781" y="4011803"/>
            <a:ext cx="6310630" cy="12560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03505">
              <a:lnSpc>
                <a:spcPct val="100000"/>
              </a:lnSpc>
              <a:spcBef>
                <a:spcPts val="100"/>
              </a:spcBef>
            </a:pPr>
            <a:r>
              <a:rPr dirty="0" sz="2000" spc="280" b="1">
                <a:solidFill>
                  <a:srgbClr val="5D2576"/>
                </a:solidFill>
                <a:latin typeface="Calibri"/>
                <a:cs typeface="Calibri"/>
              </a:rPr>
              <a:t>Stambena</a:t>
            </a:r>
            <a:r>
              <a:rPr dirty="0" sz="2000" spc="13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35" b="1">
                <a:solidFill>
                  <a:srgbClr val="5D2576"/>
                </a:solidFill>
                <a:latin typeface="Calibri"/>
                <a:cs typeface="Calibri"/>
              </a:rPr>
              <a:t>nejednakost</a:t>
            </a:r>
            <a:endParaRPr sz="2000">
              <a:latin typeface="Calibri"/>
              <a:cs typeface="Calibri"/>
            </a:endParaRPr>
          </a:p>
          <a:p>
            <a:pPr algn="ctr" marL="12700" marR="5080">
              <a:lnSpc>
                <a:spcPct val="103800"/>
              </a:lnSpc>
              <a:spcBef>
                <a:spcPts val="1310"/>
              </a:spcBef>
            </a:pP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Diskriminatorne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5D2576"/>
                </a:solidFill>
                <a:latin typeface="Calibri"/>
                <a:cs typeface="Calibri"/>
              </a:rPr>
              <a:t>stambene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0">
                <a:solidFill>
                  <a:srgbClr val="5D2576"/>
                </a:solidFill>
                <a:latin typeface="Calibri"/>
                <a:cs typeface="Calibri"/>
              </a:rPr>
              <a:t>politike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prakse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disproporcionalno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utiču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5D2576"/>
                </a:solidFill>
                <a:latin typeface="Calibri"/>
                <a:cs typeface="Calibri"/>
              </a:rPr>
              <a:t>na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marginalizovane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5">
                <a:solidFill>
                  <a:srgbClr val="5D2576"/>
                </a:solidFill>
                <a:latin typeface="Calibri"/>
                <a:cs typeface="Calibri"/>
              </a:rPr>
              <a:t>grupe,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pogoršavajući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5">
                <a:solidFill>
                  <a:srgbClr val="5D2576"/>
                </a:solidFill>
                <a:latin typeface="Calibri"/>
                <a:cs typeface="Calibri"/>
              </a:rPr>
              <a:t>beskućništvo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">
                <a:solidFill>
                  <a:srgbClr val="5D2576"/>
                </a:solidFill>
                <a:latin typeface="Calibri"/>
                <a:cs typeface="Calibri"/>
              </a:rPr>
              <a:t>i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segregaciju.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2028609" y="1582508"/>
                  </a:lnTo>
                  <a:lnTo>
                    <a:pt x="1835835" y="1250137"/>
                  </a:lnTo>
                  <a:lnTo>
                    <a:pt x="1643062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2792752" y="4085844"/>
            <a:ext cx="6604000" cy="1245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288925">
              <a:lnSpc>
                <a:spcPct val="100000"/>
              </a:lnSpc>
              <a:spcBef>
                <a:spcPts val="100"/>
              </a:spcBef>
            </a:pPr>
            <a:r>
              <a:rPr dirty="0" sz="2000" spc="260" b="1">
                <a:solidFill>
                  <a:srgbClr val="5D2576"/>
                </a:solidFill>
                <a:latin typeface="Calibri"/>
                <a:cs typeface="Calibri"/>
              </a:rPr>
              <a:t>Ograničen</a:t>
            </a:r>
            <a:r>
              <a:rPr dirty="0" sz="2000" spc="13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0" b="1">
                <a:solidFill>
                  <a:srgbClr val="5D2576"/>
                </a:solidFill>
                <a:latin typeface="Calibri"/>
                <a:cs typeface="Calibri"/>
              </a:rPr>
              <a:t>pristup</a:t>
            </a:r>
            <a:r>
              <a:rPr dirty="0" sz="2000" spc="14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70" b="1">
                <a:solidFill>
                  <a:srgbClr val="5D2576"/>
                </a:solidFill>
                <a:latin typeface="Calibri"/>
                <a:cs typeface="Calibri"/>
              </a:rPr>
              <a:t>uslugama</a:t>
            </a:r>
            <a:endParaRPr sz="2000">
              <a:latin typeface="Calibri"/>
              <a:cs typeface="Calibri"/>
            </a:endParaRPr>
          </a:p>
          <a:p>
            <a:pPr algn="ctr" marL="12065" marR="5080">
              <a:lnSpc>
                <a:spcPct val="103800"/>
              </a:lnSpc>
              <a:spcBef>
                <a:spcPts val="1225"/>
              </a:spcBef>
            </a:pP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Nedovoljan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ili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5D2576"/>
                </a:solidFill>
                <a:latin typeface="Calibri"/>
                <a:cs typeface="Calibri"/>
              </a:rPr>
              <a:t>nejednak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pristup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5D2576"/>
                </a:solidFill>
                <a:latin typeface="Calibri"/>
                <a:cs typeface="Calibri"/>
              </a:rPr>
              <a:t>zdravstvenoj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95">
                <a:solidFill>
                  <a:srgbClr val="5D2576"/>
                </a:solidFill>
                <a:latin typeface="Calibri"/>
                <a:cs typeface="Calibri"/>
              </a:rPr>
              <a:t>zaštiti,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obrazovanju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">
                <a:solidFill>
                  <a:srgbClr val="5D2576"/>
                </a:solidFill>
                <a:latin typeface="Calibri"/>
                <a:cs typeface="Calibri"/>
              </a:rPr>
              <a:t>i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socijalnim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20">
                <a:solidFill>
                  <a:srgbClr val="5D2576"/>
                </a:solidFill>
                <a:latin typeface="Calibri"/>
                <a:cs typeface="Calibri"/>
              </a:rPr>
              <a:t>uslugama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5D2576"/>
                </a:solidFill>
                <a:latin typeface="Calibri"/>
                <a:cs typeface="Calibri"/>
              </a:rPr>
              <a:t>dodatno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marginalizuje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0">
                <a:solidFill>
                  <a:srgbClr val="5D2576"/>
                </a:solidFill>
                <a:latin typeface="Calibri"/>
                <a:cs typeface="Calibri"/>
              </a:rPr>
              <a:t>ranjive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25">
                <a:solidFill>
                  <a:srgbClr val="5D2576"/>
                </a:solidFill>
                <a:latin typeface="Calibri"/>
                <a:cs typeface="Calibri"/>
              </a:rPr>
              <a:t>populacije,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ometajući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njihov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socio-</a:t>
            </a:r>
            <a:r>
              <a:rPr dirty="0" sz="1600" spc="195">
                <a:solidFill>
                  <a:srgbClr val="5D2576"/>
                </a:solidFill>
                <a:latin typeface="Calibri"/>
                <a:cs typeface="Calibri"/>
              </a:rPr>
              <a:t>ekonomski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napredak.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3109404" y="1582508"/>
                  </a:lnTo>
                  <a:lnTo>
                    <a:pt x="2916631" y="1250137"/>
                  </a:lnTo>
                  <a:lnTo>
                    <a:pt x="2723845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3010485" y="4085844"/>
            <a:ext cx="6306820" cy="12490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46050">
              <a:lnSpc>
                <a:spcPct val="100000"/>
              </a:lnSpc>
              <a:spcBef>
                <a:spcPts val="100"/>
              </a:spcBef>
            </a:pPr>
            <a:r>
              <a:rPr dirty="0" sz="2000" spc="240" b="1">
                <a:solidFill>
                  <a:srgbClr val="5D2576"/>
                </a:solidFill>
                <a:latin typeface="Calibri"/>
                <a:cs typeface="Calibri"/>
              </a:rPr>
              <a:t>Nejednakost</a:t>
            </a:r>
            <a:r>
              <a:rPr dirty="0" sz="2000" spc="13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90" b="1">
                <a:solidFill>
                  <a:srgbClr val="5D2576"/>
                </a:solidFill>
                <a:latin typeface="Calibri"/>
                <a:cs typeface="Calibri"/>
              </a:rPr>
              <a:t>u</a:t>
            </a:r>
            <a:r>
              <a:rPr dirty="0" sz="2000" spc="13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10" b="1">
                <a:solidFill>
                  <a:srgbClr val="5D2576"/>
                </a:solidFill>
                <a:latin typeface="Calibri"/>
                <a:cs typeface="Calibri"/>
              </a:rPr>
              <a:t>transportu</a:t>
            </a:r>
            <a:endParaRPr sz="2000">
              <a:latin typeface="Calibri"/>
              <a:cs typeface="Calibri"/>
            </a:endParaRPr>
          </a:p>
          <a:p>
            <a:pPr algn="ctr" marL="12700" marR="5080">
              <a:lnSpc>
                <a:spcPct val="103699"/>
              </a:lnSpc>
              <a:spcBef>
                <a:spcPts val="1255"/>
              </a:spcBef>
            </a:pP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Neadekvatna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0">
                <a:solidFill>
                  <a:srgbClr val="5D2576"/>
                </a:solidFill>
                <a:latin typeface="Calibri"/>
                <a:cs typeface="Calibri"/>
              </a:rPr>
              <a:t>infrastruktura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javnog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prevoza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disproporcionalno </a:t>
            </a:r>
            <a:r>
              <a:rPr dirty="0" sz="1600" spc="210">
                <a:solidFill>
                  <a:srgbClr val="5D2576"/>
                </a:solidFill>
                <a:latin typeface="Calibri"/>
                <a:cs typeface="Calibri"/>
              </a:rPr>
              <a:t>pogađa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marginalizovane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zajednice,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ograničavajući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pristup </a:t>
            </a:r>
            <a:r>
              <a:rPr dirty="0" sz="1600" spc="190">
                <a:solidFill>
                  <a:srgbClr val="5D2576"/>
                </a:solidFill>
                <a:latin typeface="Calibri"/>
                <a:cs typeface="Calibri"/>
              </a:rPr>
              <a:t>osnovnim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20">
                <a:solidFill>
                  <a:srgbClr val="5D2576"/>
                </a:solidFill>
                <a:latin typeface="Calibri"/>
                <a:cs typeface="Calibri"/>
              </a:rPr>
              <a:t>uslugama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 </a:t>
            </a:r>
            <a:r>
              <a:rPr dirty="0" sz="1600" spc="185">
                <a:solidFill>
                  <a:srgbClr val="5D2576"/>
                </a:solidFill>
                <a:latin typeface="Calibri"/>
                <a:cs typeface="Calibri"/>
              </a:rPr>
              <a:t>mogućnostima.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4164723" y="1582508"/>
                  </a:lnTo>
                  <a:lnTo>
                    <a:pt x="3971950" y="1250137"/>
                  </a:lnTo>
                  <a:lnTo>
                    <a:pt x="3779177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3192215" y="4085844"/>
            <a:ext cx="5810250" cy="12490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18895">
              <a:lnSpc>
                <a:spcPct val="100000"/>
              </a:lnSpc>
              <a:spcBef>
                <a:spcPts val="100"/>
              </a:spcBef>
            </a:pPr>
            <a:r>
              <a:rPr dirty="0" sz="2000" spc="254" b="1">
                <a:solidFill>
                  <a:srgbClr val="5D2576"/>
                </a:solidFill>
                <a:latin typeface="Calibri"/>
                <a:cs typeface="Calibri"/>
              </a:rPr>
              <a:t>Ekološka</a:t>
            </a:r>
            <a:r>
              <a:rPr dirty="0" sz="2000" spc="12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5" b="1">
                <a:solidFill>
                  <a:srgbClr val="5D2576"/>
                </a:solidFill>
                <a:latin typeface="Calibri"/>
                <a:cs typeface="Calibri"/>
              </a:rPr>
              <a:t>nepravda</a:t>
            </a:r>
            <a:endParaRPr sz="2000">
              <a:latin typeface="Calibri"/>
              <a:cs typeface="Calibri"/>
            </a:endParaRPr>
          </a:p>
          <a:p>
            <a:pPr algn="ctr" marL="12065" marR="5080" indent="-635">
              <a:lnSpc>
                <a:spcPct val="103699"/>
              </a:lnSpc>
              <a:spcBef>
                <a:spcPts val="1255"/>
              </a:spcBef>
            </a:pP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Marginalizovana</a:t>
            </a:r>
            <a:r>
              <a:rPr dirty="0" sz="1600" spc="6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naselja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često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trpe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posledice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ekoloških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opasnosti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zagađenja,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pogoršavajući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zdravstvene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razlike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">
                <a:solidFill>
                  <a:srgbClr val="5D2576"/>
                </a:solidFill>
                <a:latin typeface="Calibri"/>
                <a:cs typeface="Calibri"/>
              </a:rPr>
              <a:t>i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socio-</a:t>
            </a:r>
            <a:r>
              <a:rPr dirty="0" sz="1600" spc="200">
                <a:solidFill>
                  <a:srgbClr val="5D2576"/>
                </a:solidFill>
                <a:latin typeface="Calibri"/>
                <a:cs typeface="Calibri"/>
              </a:rPr>
              <a:t>ekonomske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0">
                <a:solidFill>
                  <a:srgbClr val="5D2576"/>
                </a:solidFill>
                <a:latin typeface="Calibri"/>
                <a:cs typeface="Calibri"/>
              </a:rPr>
              <a:t>nejednakosti.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5218061" y="1582508"/>
                  </a:lnTo>
                  <a:lnTo>
                    <a:pt x="5011674" y="1226654"/>
                  </a:lnTo>
                  <a:lnTo>
                    <a:pt x="4805273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2845296" y="4085844"/>
            <a:ext cx="6498590" cy="1245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577215">
              <a:lnSpc>
                <a:spcPct val="100000"/>
              </a:lnSpc>
              <a:spcBef>
                <a:spcPts val="100"/>
              </a:spcBef>
            </a:pPr>
            <a:r>
              <a:rPr dirty="0" sz="2000" spc="300" b="1">
                <a:solidFill>
                  <a:srgbClr val="5D2576"/>
                </a:solidFill>
                <a:latin typeface="Calibri"/>
                <a:cs typeface="Calibri"/>
              </a:rPr>
              <a:t>Ekonomska</a:t>
            </a:r>
            <a:r>
              <a:rPr dirty="0" sz="2000" spc="13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9" b="1">
                <a:solidFill>
                  <a:srgbClr val="5D2576"/>
                </a:solidFill>
                <a:latin typeface="Calibri"/>
                <a:cs typeface="Calibri"/>
              </a:rPr>
              <a:t>nejednakost</a:t>
            </a:r>
            <a:endParaRPr sz="2000">
              <a:latin typeface="Calibri"/>
              <a:cs typeface="Calibri"/>
            </a:endParaRPr>
          </a:p>
          <a:p>
            <a:pPr algn="ctr" marL="12700" marR="5080">
              <a:lnSpc>
                <a:spcPct val="103800"/>
              </a:lnSpc>
              <a:spcBef>
                <a:spcPts val="1225"/>
              </a:spcBef>
            </a:pP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Razlike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29">
                <a:solidFill>
                  <a:srgbClr val="5D2576"/>
                </a:solidFill>
                <a:latin typeface="Calibri"/>
                <a:cs typeface="Calibri"/>
              </a:rPr>
              <a:t>u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80">
                <a:solidFill>
                  <a:srgbClr val="5D2576"/>
                </a:solidFill>
                <a:latin typeface="Calibri"/>
                <a:cs typeface="Calibri"/>
              </a:rPr>
              <a:t>bogatstvu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i </a:t>
            </a:r>
            <a:r>
              <a:rPr dirty="0" sz="1600" spc="180">
                <a:solidFill>
                  <a:srgbClr val="5D2576"/>
                </a:solidFill>
                <a:latin typeface="Calibri"/>
                <a:cs typeface="Calibri"/>
              </a:rPr>
              <a:t>prihodima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dovode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95">
                <a:solidFill>
                  <a:srgbClr val="5D2576"/>
                </a:solidFill>
                <a:latin typeface="Calibri"/>
                <a:cs typeface="Calibri"/>
              </a:rPr>
              <a:t>do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sistemskih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nepravdi,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ograničavajući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pristup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resursima,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prilikama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80">
                <a:solidFill>
                  <a:srgbClr val="5D2576"/>
                </a:solidFill>
                <a:latin typeface="Calibri"/>
                <a:cs typeface="Calibri"/>
              </a:rPr>
              <a:t>osnovnim </a:t>
            </a:r>
            <a:r>
              <a:rPr dirty="0" sz="1600" spc="190">
                <a:solidFill>
                  <a:srgbClr val="5D2576"/>
                </a:solidFill>
                <a:latin typeface="Calibri"/>
                <a:cs typeface="Calibri"/>
              </a:rPr>
              <a:t>potrebama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za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određene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10">
                <a:solidFill>
                  <a:srgbClr val="5D2576"/>
                </a:solidFill>
                <a:latin typeface="Calibri"/>
                <a:cs typeface="Calibri"/>
              </a:rPr>
              <a:t>grupe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unutar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društva.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6281940" y="1582508"/>
                  </a:lnTo>
                  <a:lnTo>
                    <a:pt x="6091898" y="1254836"/>
                  </a:lnTo>
                  <a:lnTo>
                    <a:pt x="5901842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3185865" y="4085844"/>
            <a:ext cx="5835650" cy="12490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320675">
              <a:lnSpc>
                <a:spcPct val="100000"/>
              </a:lnSpc>
              <a:spcBef>
                <a:spcPts val="100"/>
              </a:spcBef>
            </a:pPr>
            <a:r>
              <a:rPr dirty="0" sz="2000" spc="210" b="1">
                <a:solidFill>
                  <a:srgbClr val="5D2576"/>
                </a:solidFill>
                <a:latin typeface="Calibri"/>
                <a:cs typeface="Calibri"/>
              </a:rPr>
              <a:t>Socijalna</a:t>
            </a:r>
            <a:r>
              <a:rPr dirty="0" sz="2000" spc="15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10" b="1">
                <a:solidFill>
                  <a:srgbClr val="5D2576"/>
                </a:solidFill>
                <a:latin typeface="Calibri"/>
                <a:cs typeface="Calibri"/>
              </a:rPr>
              <a:t>diskriminacija</a:t>
            </a:r>
            <a:endParaRPr sz="2000">
              <a:latin typeface="Calibri"/>
              <a:cs typeface="Calibri"/>
            </a:endParaRPr>
          </a:p>
          <a:p>
            <a:pPr algn="ctr" marL="12065" marR="5080" indent="-635">
              <a:lnSpc>
                <a:spcPct val="103699"/>
              </a:lnSpc>
              <a:spcBef>
                <a:spcPts val="1255"/>
              </a:spcBef>
            </a:pP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Diskriminacija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5D2576"/>
                </a:solidFill>
                <a:latin typeface="Calibri"/>
                <a:cs typeface="Calibri"/>
              </a:rPr>
              <a:t>na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osnovu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rase,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0">
                <a:solidFill>
                  <a:srgbClr val="5D2576"/>
                </a:solidFill>
                <a:latin typeface="Calibri"/>
                <a:cs typeface="Calibri"/>
              </a:rPr>
              <a:t>pola,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etničke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25">
                <a:solidFill>
                  <a:srgbClr val="5D2576"/>
                </a:solidFill>
                <a:latin typeface="Calibri"/>
                <a:cs typeface="Calibri"/>
              </a:rPr>
              <a:t>pripadnosti,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seksualne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05">
                <a:solidFill>
                  <a:srgbClr val="5D2576"/>
                </a:solidFill>
                <a:latin typeface="Calibri"/>
                <a:cs typeface="Calibri"/>
              </a:rPr>
              <a:t>orijentacije,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20">
                <a:solidFill>
                  <a:srgbClr val="5D2576"/>
                </a:solidFill>
                <a:latin typeface="Calibri"/>
                <a:cs typeface="Calibri"/>
              </a:rPr>
              <a:t>religije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ili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00">
                <a:solidFill>
                  <a:srgbClr val="5D2576"/>
                </a:solidFill>
                <a:latin typeface="Calibri"/>
                <a:cs typeface="Calibri"/>
              </a:rPr>
              <a:t>drugih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faktora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produžava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nejednakost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podriva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socijalnu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koheziju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20">
                <a:solidFill>
                  <a:srgbClr val="5D2576"/>
                </a:solidFill>
                <a:latin typeface="Calibri"/>
                <a:cs typeface="Calibri"/>
              </a:rPr>
              <a:t>pravdu.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0" y="1667714"/>
            <a:ext cx="291465" cy="4259580"/>
          </a:xfrm>
          <a:custGeom>
            <a:avLst/>
            <a:gdLst/>
            <a:ahLst/>
            <a:cxnLst/>
            <a:rect l="l" t="t" r="r" b="b"/>
            <a:pathLst>
              <a:path w="291465" h="4259580">
                <a:moveTo>
                  <a:pt x="291101" y="0"/>
                </a:moveTo>
                <a:lnTo>
                  <a:pt x="0" y="0"/>
                </a:lnTo>
                <a:lnTo>
                  <a:pt x="0" y="4259116"/>
                </a:lnTo>
                <a:lnTo>
                  <a:pt x="291101" y="4259116"/>
                </a:lnTo>
                <a:lnTo>
                  <a:pt x="2911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38523" y="0"/>
            <a:ext cx="8753476" cy="6858000"/>
          </a:xfrm>
          <a:prstGeom prst="rect">
            <a:avLst/>
          </a:prstGeom>
        </p:spPr>
      </p:pic>
      <p:sp>
        <p:nvSpPr>
          <p:cNvPr id="6" name="object 6" descr=""/>
          <p:cNvSpPr txBox="1"/>
          <p:nvPr/>
        </p:nvSpPr>
        <p:spPr>
          <a:xfrm>
            <a:off x="896474" y="2529332"/>
            <a:ext cx="2679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5" b="1">
                <a:solidFill>
                  <a:srgbClr val="FFFFFF"/>
                </a:solidFill>
                <a:latin typeface="Calibri"/>
                <a:cs typeface="Calibri"/>
              </a:rPr>
              <a:t>01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849393" y="3141979"/>
            <a:ext cx="31305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190" b="1">
                <a:solidFill>
                  <a:srgbClr val="FFFFFF"/>
                </a:solidFill>
                <a:latin typeface="Calibri"/>
                <a:cs typeface="Calibri"/>
              </a:rPr>
              <a:t>02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851257" y="4129532"/>
            <a:ext cx="31051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175" b="1">
                <a:solidFill>
                  <a:srgbClr val="FFFFFF"/>
                </a:solidFill>
                <a:latin typeface="Calibri"/>
                <a:cs typeface="Calibri"/>
              </a:rPr>
              <a:t>03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826624" y="4665979"/>
            <a:ext cx="33909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285" b="1">
                <a:solidFill>
                  <a:srgbClr val="FFFFFF"/>
                </a:solidFill>
                <a:latin typeface="Calibri"/>
                <a:cs typeface="Calibri"/>
              </a:rPr>
              <a:t>04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92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415" b="1">
                <a:latin typeface="Calibri"/>
                <a:cs typeface="Calibri"/>
              </a:rPr>
              <a:t>SADRŽAJ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303959" y="2567940"/>
            <a:ext cx="2317115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150">
                <a:solidFill>
                  <a:srgbClr val="FFFFFF"/>
                </a:solidFill>
                <a:latin typeface="Calibri"/>
                <a:cs typeface="Calibri"/>
              </a:rPr>
              <a:t>Šta</a:t>
            </a:r>
            <a:r>
              <a:rPr dirty="0" sz="1400" spc="5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30">
                <a:solidFill>
                  <a:srgbClr val="FFFFFF"/>
                </a:solidFill>
                <a:latin typeface="Calibri"/>
                <a:cs typeface="Calibri"/>
              </a:rPr>
              <a:t>gradovi</a:t>
            </a:r>
            <a:r>
              <a:rPr dirty="0" sz="1400" spc="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Calibri"/>
                <a:cs typeface="Calibri"/>
              </a:rPr>
              <a:t>predstavljaju?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303959" y="3186353"/>
            <a:ext cx="3137535" cy="455295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dirty="0" sz="1400" spc="114">
                <a:solidFill>
                  <a:srgbClr val="FFFFFF"/>
                </a:solidFill>
                <a:latin typeface="Calibri"/>
                <a:cs typeface="Calibri"/>
              </a:rPr>
              <a:t>Uticaj</a:t>
            </a:r>
            <a:r>
              <a:rPr dirty="0" sz="1400" spc="8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50">
                <a:solidFill>
                  <a:srgbClr val="FFFFFF"/>
                </a:solidFill>
                <a:latin typeface="Calibri"/>
                <a:cs typeface="Calibri"/>
              </a:rPr>
              <a:t>gradskih</a:t>
            </a:r>
            <a:r>
              <a:rPr dirty="0" sz="1400" spc="8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90">
                <a:solidFill>
                  <a:srgbClr val="FFFFFF"/>
                </a:solidFill>
                <a:latin typeface="Calibri"/>
                <a:cs typeface="Calibri"/>
              </a:rPr>
              <a:t>politika,</a:t>
            </a:r>
            <a:r>
              <a:rPr dirty="0" sz="1400" spc="8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65">
                <a:solidFill>
                  <a:srgbClr val="FFFFFF"/>
                </a:solidFill>
                <a:latin typeface="Calibri"/>
                <a:cs typeface="Calibri"/>
              </a:rPr>
              <a:t>usluga</a:t>
            </a:r>
            <a:r>
              <a:rPr dirty="0" sz="1400" spc="8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-50">
                <a:solidFill>
                  <a:srgbClr val="FFFFFF"/>
                </a:solidFill>
                <a:latin typeface="Calibri"/>
                <a:cs typeface="Calibri"/>
              </a:rPr>
              <a:t>i </a:t>
            </a:r>
            <a:r>
              <a:rPr dirty="0" sz="1400" spc="114">
                <a:solidFill>
                  <a:srgbClr val="FFFFFF"/>
                </a:solidFill>
                <a:latin typeface="Calibri"/>
                <a:cs typeface="Calibri"/>
              </a:rPr>
              <a:t>infrastrukture</a:t>
            </a:r>
            <a:r>
              <a:rPr dirty="0" sz="1400" spc="6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75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dirty="0" sz="1400" spc="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40">
                <a:solidFill>
                  <a:srgbClr val="FFFFFF"/>
                </a:solidFill>
                <a:latin typeface="Calibri"/>
                <a:cs typeface="Calibri"/>
              </a:rPr>
              <a:t>svakodnevni</a:t>
            </a:r>
            <a:r>
              <a:rPr dirty="0" sz="1400" spc="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95">
                <a:solidFill>
                  <a:srgbClr val="FFFFFF"/>
                </a:solidFill>
                <a:latin typeface="Calibri"/>
                <a:cs typeface="Calibri"/>
              </a:rPr>
              <a:t>život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303959" y="4177283"/>
            <a:ext cx="267843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120">
                <a:solidFill>
                  <a:srgbClr val="FFFFFF"/>
                </a:solidFill>
                <a:latin typeface="Calibri"/>
                <a:cs typeface="Calibri"/>
              </a:rPr>
              <a:t>Ozbiljni</a:t>
            </a:r>
            <a:r>
              <a:rPr dirty="0" sz="1400" spc="7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45">
                <a:solidFill>
                  <a:srgbClr val="FFFFFF"/>
                </a:solidFill>
                <a:latin typeface="Calibri"/>
                <a:cs typeface="Calibri"/>
              </a:rPr>
              <a:t>problemi</a:t>
            </a:r>
            <a:r>
              <a:rPr dirty="0" sz="1400" spc="7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95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dirty="0" sz="1400" spc="8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40">
                <a:solidFill>
                  <a:srgbClr val="FFFFFF"/>
                </a:solidFill>
                <a:latin typeface="Calibri"/>
                <a:cs typeface="Calibri"/>
              </a:rPr>
              <a:t>društvima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303959" y="4741164"/>
            <a:ext cx="98933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130">
                <a:solidFill>
                  <a:srgbClr val="FFFFFF"/>
                </a:solidFill>
                <a:latin typeface="Calibri"/>
                <a:cs typeface="Calibri"/>
              </a:rPr>
              <a:t>Vaša</a:t>
            </a:r>
            <a:r>
              <a:rPr dirty="0" sz="1400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55">
                <a:solidFill>
                  <a:srgbClr val="FFFFFF"/>
                </a:solidFill>
                <a:latin typeface="Calibri"/>
                <a:cs typeface="Calibri"/>
              </a:rPr>
              <a:t>uloga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847263" y="5284723"/>
            <a:ext cx="241109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z="1800" spc="200" b="1">
                <a:solidFill>
                  <a:srgbClr val="FFFFFF"/>
                </a:solidFill>
                <a:latin typeface="Calibri"/>
                <a:cs typeface="Calibri"/>
              </a:rPr>
              <a:t>05</a:t>
            </a:r>
            <a:r>
              <a:rPr dirty="0" sz="1800" b="1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dirty="0" sz="1400" spc="130">
                <a:solidFill>
                  <a:srgbClr val="FFFFFF"/>
                </a:solidFill>
                <a:latin typeface="Calibri"/>
                <a:cs typeface="Calibri"/>
              </a:rPr>
              <a:t>Gejmifikovano</a:t>
            </a:r>
            <a:r>
              <a:rPr dirty="0" sz="1400" spc="1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400" spc="140">
                <a:solidFill>
                  <a:srgbClr val="FFFFFF"/>
                </a:solidFill>
                <a:latin typeface="Calibri"/>
                <a:cs typeface="Calibri"/>
              </a:rPr>
              <a:t>učenje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7324547" y="1582508"/>
                  </a:lnTo>
                  <a:lnTo>
                    <a:pt x="7128891" y="1245158"/>
                  </a:lnTo>
                  <a:lnTo>
                    <a:pt x="6933235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2855851" y="4085844"/>
            <a:ext cx="6485890" cy="1453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400685">
              <a:lnSpc>
                <a:spcPct val="100000"/>
              </a:lnSpc>
              <a:spcBef>
                <a:spcPts val="100"/>
              </a:spcBef>
            </a:pPr>
            <a:r>
              <a:rPr dirty="0" sz="2000" spc="229" b="1">
                <a:solidFill>
                  <a:srgbClr val="5D2576"/>
                </a:solidFill>
                <a:latin typeface="Calibri"/>
                <a:cs typeface="Calibri"/>
              </a:rPr>
              <a:t>Digitalna</a:t>
            </a:r>
            <a:r>
              <a:rPr dirty="0" sz="2000" spc="114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10" b="1">
                <a:solidFill>
                  <a:srgbClr val="5D2576"/>
                </a:solidFill>
                <a:latin typeface="Calibri"/>
                <a:cs typeface="Calibri"/>
              </a:rPr>
              <a:t>privatnost</a:t>
            </a:r>
            <a:r>
              <a:rPr dirty="0" sz="2000" spc="12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110" b="1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2000" spc="12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35" b="1">
                <a:solidFill>
                  <a:srgbClr val="5D2576"/>
                </a:solidFill>
                <a:latin typeface="Calibri"/>
                <a:cs typeface="Calibri"/>
              </a:rPr>
              <a:t>nadzor</a:t>
            </a:r>
            <a:endParaRPr sz="2000">
              <a:latin typeface="Calibri"/>
              <a:cs typeface="Calibri"/>
            </a:endParaRPr>
          </a:p>
          <a:p>
            <a:pPr algn="ctr" marL="12700" marR="5080">
              <a:lnSpc>
                <a:spcPts val="1900"/>
              </a:lnSpc>
              <a:spcBef>
                <a:spcPts val="1310"/>
              </a:spcBef>
            </a:pP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Problemi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kao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25">
                <a:solidFill>
                  <a:srgbClr val="5D2576"/>
                </a:solidFill>
                <a:latin typeface="Calibri"/>
                <a:cs typeface="Calibri"/>
              </a:rPr>
              <a:t>što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90">
                <a:solidFill>
                  <a:srgbClr val="5D2576"/>
                </a:solidFill>
                <a:latin typeface="Calibri"/>
                <a:cs typeface="Calibri"/>
              </a:rPr>
              <a:t>su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curenje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podataka,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5D2576"/>
                </a:solidFill>
                <a:latin typeface="Calibri"/>
                <a:cs typeface="Calibri"/>
              </a:rPr>
              <a:t>masovni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nadzor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kršenje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online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0">
                <a:solidFill>
                  <a:srgbClr val="5D2576"/>
                </a:solidFill>
                <a:latin typeface="Calibri"/>
                <a:cs typeface="Calibri"/>
              </a:rPr>
              <a:t>privatnosti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predstavljaju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značajne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pretnje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za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ličnu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autonomiju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demokratske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5D2576"/>
                </a:solidFill>
                <a:latin typeface="Calibri"/>
                <a:cs typeface="Calibri"/>
              </a:rPr>
              <a:t>principe,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disproporcionalno </a:t>
            </a:r>
            <a:r>
              <a:rPr dirty="0" sz="1600" spc="180">
                <a:solidFill>
                  <a:srgbClr val="5D2576"/>
                </a:solidFill>
                <a:latin typeface="Calibri"/>
                <a:cs typeface="Calibri"/>
              </a:rPr>
              <a:t>pogađajući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marginalizovane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0">
                <a:solidFill>
                  <a:srgbClr val="5D2576"/>
                </a:solidFill>
                <a:latin typeface="Calibri"/>
                <a:cs typeface="Calibri"/>
              </a:rPr>
              <a:t>zajednice.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8388286" y="1582508"/>
                  </a:lnTo>
                  <a:lnTo>
                    <a:pt x="8187512" y="1236332"/>
                  </a:lnTo>
                  <a:lnTo>
                    <a:pt x="7986712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3148076" y="4081907"/>
            <a:ext cx="7299959" cy="12528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245" b="1">
                <a:solidFill>
                  <a:srgbClr val="5D2576"/>
                </a:solidFill>
                <a:latin typeface="Calibri"/>
                <a:cs typeface="Calibri"/>
              </a:rPr>
              <a:t>Nedostatak</a:t>
            </a:r>
            <a:r>
              <a:rPr dirty="0" sz="2000" spc="13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0" b="1">
                <a:solidFill>
                  <a:srgbClr val="5D2576"/>
                </a:solidFill>
                <a:latin typeface="Calibri"/>
                <a:cs typeface="Calibri"/>
              </a:rPr>
              <a:t>pristupa</a:t>
            </a:r>
            <a:r>
              <a:rPr dirty="0" sz="2000" spc="13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0" b="1">
                <a:solidFill>
                  <a:srgbClr val="5D2576"/>
                </a:solidFill>
                <a:latin typeface="Calibri"/>
                <a:cs typeface="Calibri"/>
              </a:rPr>
              <a:t>obrazovanju</a:t>
            </a:r>
            <a:r>
              <a:rPr dirty="0" sz="2000" spc="13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110" b="1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2000" spc="13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10" b="1">
                <a:solidFill>
                  <a:srgbClr val="5D2576"/>
                </a:solidFill>
                <a:latin typeface="Calibri"/>
                <a:cs typeface="Calibri"/>
              </a:rPr>
              <a:t>zdravstvenoj</a:t>
            </a:r>
            <a:r>
              <a:rPr dirty="0" sz="2000" spc="13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150" b="1">
                <a:solidFill>
                  <a:srgbClr val="5D2576"/>
                </a:solidFill>
                <a:latin typeface="Calibri"/>
                <a:cs typeface="Calibri"/>
              </a:rPr>
              <a:t>zaštiti:</a:t>
            </a:r>
            <a:endParaRPr sz="2000">
              <a:latin typeface="Calibri"/>
              <a:cs typeface="Calibri"/>
            </a:endParaRPr>
          </a:p>
          <a:p>
            <a:pPr algn="ctr" marL="497840" marR="1887220">
              <a:lnSpc>
                <a:spcPct val="103699"/>
              </a:lnSpc>
              <a:spcBef>
                <a:spcPts val="1290"/>
              </a:spcBef>
            </a:pPr>
            <a:r>
              <a:rPr dirty="0" sz="1600" spc="190">
                <a:solidFill>
                  <a:srgbClr val="5D2576"/>
                </a:solidFill>
                <a:latin typeface="Calibri"/>
                <a:cs typeface="Calibri"/>
              </a:rPr>
              <a:t>Nejednak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pristup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produžava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cikluse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siromaštva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">
                <a:solidFill>
                  <a:srgbClr val="5D2576"/>
                </a:solidFill>
                <a:latin typeface="Calibri"/>
                <a:cs typeface="Calibri"/>
              </a:rPr>
              <a:t>i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ograničava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5D2576"/>
                </a:solidFill>
                <a:latin typeface="Calibri"/>
                <a:cs typeface="Calibri"/>
              </a:rPr>
              <a:t>mogućnosti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za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socijalnu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mobilnost,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doprinoseći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sistemskoj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nepravdi.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9446984" y="1582508"/>
                  </a:lnTo>
                  <a:lnTo>
                    <a:pt x="9246121" y="1236179"/>
                  </a:lnTo>
                  <a:lnTo>
                    <a:pt x="9045245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2779845" y="4085844"/>
            <a:ext cx="6639559" cy="1453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58419">
              <a:lnSpc>
                <a:spcPct val="100000"/>
              </a:lnSpc>
              <a:spcBef>
                <a:spcPts val="100"/>
              </a:spcBef>
            </a:pPr>
            <a:r>
              <a:rPr dirty="0" sz="2000" spc="240" b="1">
                <a:solidFill>
                  <a:srgbClr val="5D2576"/>
                </a:solidFill>
                <a:latin typeface="Calibri"/>
                <a:cs typeface="Calibri"/>
              </a:rPr>
              <a:t>Sistematski</a:t>
            </a:r>
            <a:r>
              <a:rPr dirty="0" sz="2000" spc="12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9" b="1">
                <a:solidFill>
                  <a:srgbClr val="5D2576"/>
                </a:solidFill>
                <a:latin typeface="Calibri"/>
                <a:cs typeface="Calibri"/>
              </a:rPr>
              <a:t>rasizam</a:t>
            </a:r>
            <a:r>
              <a:rPr dirty="0" sz="2000" spc="13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110" b="1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2000" spc="125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15" b="1">
                <a:solidFill>
                  <a:srgbClr val="5D2576"/>
                </a:solidFill>
                <a:latin typeface="Calibri"/>
                <a:cs typeface="Calibri"/>
              </a:rPr>
              <a:t>marginalizacija</a:t>
            </a:r>
            <a:endParaRPr sz="2000">
              <a:latin typeface="Calibri"/>
              <a:cs typeface="Calibri"/>
            </a:endParaRPr>
          </a:p>
          <a:p>
            <a:pPr algn="ctr" marL="12700" marR="5080">
              <a:lnSpc>
                <a:spcPts val="1900"/>
              </a:lnSpc>
              <a:spcBef>
                <a:spcPts val="1310"/>
              </a:spcBef>
            </a:pP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Strukturalni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rasizam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marginalizacija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rezultiraju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5D2576"/>
                </a:solidFill>
                <a:latin typeface="Calibri"/>
                <a:cs typeface="Calibri"/>
              </a:rPr>
              <a:t>nejednakim </a:t>
            </a:r>
            <a:r>
              <a:rPr dirty="0" sz="1600" spc="200">
                <a:solidFill>
                  <a:srgbClr val="5D2576"/>
                </a:solidFill>
                <a:latin typeface="Calibri"/>
                <a:cs typeface="Calibri"/>
              </a:rPr>
              <a:t>tretmanom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20">
                <a:solidFill>
                  <a:srgbClr val="5D2576"/>
                </a:solidFill>
                <a:latin typeface="Calibri"/>
                <a:cs typeface="Calibri"/>
              </a:rPr>
              <a:t>mogućnostima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za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marginalizovane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30">
                <a:solidFill>
                  <a:srgbClr val="5D2576"/>
                </a:solidFill>
                <a:latin typeface="Calibri"/>
                <a:cs typeface="Calibri"/>
              </a:rPr>
              <a:t>zajednice,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produžavajući</a:t>
            </a:r>
            <a:r>
              <a:rPr dirty="0" sz="1600" spc="6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društvene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podele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i</a:t>
            </a:r>
            <a:r>
              <a:rPr dirty="0" sz="1600" spc="6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5D2576"/>
                </a:solidFill>
                <a:latin typeface="Calibri"/>
                <a:cs typeface="Calibri"/>
              </a:rPr>
              <a:t>podrivajući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pravednost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 i</a:t>
            </a:r>
            <a:r>
              <a:rPr dirty="0" sz="1600" spc="6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pravdu </a:t>
            </a:r>
            <a:r>
              <a:rPr dirty="0" sz="1600" spc="175">
                <a:solidFill>
                  <a:srgbClr val="5D2576"/>
                </a:solidFill>
                <a:latin typeface="Calibri"/>
                <a:cs typeface="Calibri"/>
              </a:rPr>
              <a:t>unutar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društva.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82701" y="2079662"/>
              <a:ext cx="10982325" cy="3926204"/>
            </a:xfrm>
            <a:custGeom>
              <a:avLst/>
              <a:gdLst/>
              <a:ahLst/>
              <a:cxnLst/>
              <a:rect l="l" t="t" r="r" b="b"/>
              <a:pathLst>
                <a:path w="10982325" h="3926204">
                  <a:moveTo>
                    <a:pt x="1243787" y="508838"/>
                  </a:moveTo>
                  <a:lnTo>
                    <a:pt x="1241386" y="461124"/>
                  </a:lnTo>
                  <a:lnTo>
                    <a:pt x="1234313" y="414807"/>
                  </a:lnTo>
                  <a:lnTo>
                    <a:pt x="1222819" y="370090"/>
                  </a:lnTo>
                  <a:lnTo>
                    <a:pt x="1207122" y="327228"/>
                  </a:lnTo>
                  <a:lnTo>
                    <a:pt x="1187475" y="286435"/>
                  </a:lnTo>
                  <a:lnTo>
                    <a:pt x="1164107" y="247967"/>
                  </a:lnTo>
                  <a:lnTo>
                    <a:pt x="1137246" y="212051"/>
                  </a:lnTo>
                  <a:lnTo>
                    <a:pt x="1107135" y="178917"/>
                  </a:lnTo>
                  <a:lnTo>
                    <a:pt x="1074000" y="148805"/>
                  </a:lnTo>
                  <a:lnTo>
                    <a:pt x="1038085" y="121945"/>
                  </a:lnTo>
                  <a:lnTo>
                    <a:pt x="999617" y="98577"/>
                  </a:lnTo>
                  <a:lnTo>
                    <a:pt x="958837" y="78930"/>
                  </a:lnTo>
                  <a:lnTo>
                    <a:pt x="915962" y="63246"/>
                  </a:lnTo>
                  <a:lnTo>
                    <a:pt x="871258" y="51739"/>
                  </a:lnTo>
                  <a:lnTo>
                    <a:pt x="824928" y="44678"/>
                  </a:lnTo>
                  <a:lnTo>
                    <a:pt x="777227" y="42265"/>
                  </a:lnTo>
                  <a:lnTo>
                    <a:pt x="729526" y="44678"/>
                  </a:lnTo>
                  <a:lnTo>
                    <a:pt x="683196" y="51739"/>
                  </a:lnTo>
                  <a:lnTo>
                    <a:pt x="638479" y="63246"/>
                  </a:lnTo>
                  <a:lnTo>
                    <a:pt x="595617" y="78930"/>
                  </a:lnTo>
                  <a:lnTo>
                    <a:pt x="554824" y="98577"/>
                  </a:lnTo>
                  <a:lnTo>
                    <a:pt x="516356" y="121945"/>
                  </a:lnTo>
                  <a:lnTo>
                    <a:pt x="480441" y="148805"/>
                  </a:lnTo>
                  <a:lnTo>
                    <a:pt x="447306" y="178917"/>
                  </a:lnTo>
                  <a:lnTo>
                    <a:pt x="417195" y="212051"/>
                  </a:lnTo>
                  <a:lnTo>
                    <a:pt x="390334" y="247967"/>
                  </a:lnTo>
                  <a:lnTo>
                    <a:pt x="366966" y="286435"/>
                  </a:lnTo>
                  <a:lnTo>
                    <a:pt x="347319" y="327228"/>
                  </a:lnTo>
                  <a:lnTo>
                    <a:pt x="331635" y="370090"/>
                  </a:lnTo>
                  <a:lnTo>
                    <a:pt x="320141" y="414807"/>
                  </a:lnTo>
                  <a:lnTo>
                    <a:pt x="313067" y="461124"/>
                  </a:lnTo>
                  <a:lnTo>
                    <a:pt x="310654" y="508838"/>
                  </a:lnTo>
                  <a:lnTo>
                    <a:pt x="313067" y="556539"/>
                  </a:lnTo>
                  <a:lnTo>
                    <a:pt x="320141" y="602869"/>
                  </a:lnTo>
                  <a:lnTo>
                    <a:pt x="331635" y="647573"/>
                  </a:lnTo>
                  <a:lnTo>
                    <a:pt x="347319" y="690448"/>
                  </a:lnTo>
                  <a:lnTo>
                    <a:pt x="366966" y="731227"/>
                  </a:lnTo>
                  <a:lnTo>
                    <a:pt x="390334" y="769696"/>
                  </a:lnTo>
                  <a:lnTo>
                    <a:pt x="417195" y="805611"/>
                  </a:lnTo>
                  <a:lnTo>
                    <a:pt x="447306" y="838746"/>
                  </a:lnTo>
                  <a:lnTo>
                    <a:pt x="480441" y="868857"/>
                  </a:lnTo>
                  <a:lnTo>
                    <a:pt x="516356" y="895718"/>
                  </a:lnTo>
                  <a:lnTo>
                    <a:pt x="554824" y="919086"/>
                  </a:lnTo>
                  <a:lnTo>
                    <a:pt x="595617" y="938733"/>
                  </a:lnTo>
                  <a:lnTo>
                    <a:pt x="638479" y="954430"/>
                  </a:lnTo>
                  <a:lnTo>
                    <a:pt x="683196" y="965923"/>
                  </a:lnTo>
                  <a:lnTo>
                    <a:pt x="729526" y="972997"/>
                  </a:lnTo>
                  <a:lnTo>
                    <a:pt x="777227" y="975398"/>
                  </a:lnTo>
                  <a:lnTo>
                    <a:pt x="824928" y="972997"/>
                  </a:lnTo>
                  <a:lnTo>
                    <a:pt x="871258" y="965923"/>
                  </a:lnTo>
                  <a:lnTo>
                    <a:pt x="915962" y="954430"/>
                  </a:lnTo>
                  <a:lnTo>
                    <a:pt x="958837" y="938733"/>
                  </a:lnTo>
                  <a:lnTo>
                    <a:pt x="999617" y="919086"/>
                  </a:lnTo>
                  <a:lnTo>
                    <a:pt x="1038085" y="895718"/>
                  </a:lnTo>
                  <a:lnTo>
                    <a:pt x="1074000" y="868857"/>
                  </a:lnTo>
                  <a:lnTo>
                    <a:pt x="1107135" y="838746"/>
                  </a:lnTo>
                  <a:lnTo>
                    <a:pt x="1137246" y="805611"/>
                  </a:lnTo>
                  <a:lnTo>
                    <a:pt x="1164107" y="769696"/>
                  </a:lnTo>
                  <a:lnTo>
                    <a:pt x="1187475" y="731227"/>
                  </a:lnTo>
                  <a:lnTo>
                    <a:pt x="1207122" y="690448"/>
                  </a:lnTo>
                  <a:lnTo>
                    <a:pt x="1222819" y="647573"/>
                  </a:lnTo>
                  <a:lnTo>
                    <a:pt x="1234313" y="602869"/>
                  </a:lnTo>
                  <a:lnTo>
                    <a:pt x="1241386" y="556539"/>
                  </a:lnTo>
                  <a:lnTo>
                    <a:pt x="1243787" y="508838"/>
                  </a:lnTo>
                  <a:close/>
                </a:path>
                <a:path w="10982325" h="3926204">
                  <a:moveTo>
                    <a:pt x="2302408" y="504139"/>
                  </a:moveTo>
                  <a:lnTo>
                    <a:pt x="2299995" y="456438"/>
                  </a:lnTo>
                  <a:lnTo>
                    <a:pt x="2292921" y="410108"/>
                  </a:lnTo>
                  <a:lnTo>
                    <a:pt x="2281428" y="365391"/>
                  </a:lnTo>
                  <a:lnTo>
                    <a:pt x="2265743" y="322529"/>
                  </a:lnTo>
                  <a:lnTo>
                    <a:pt x="2246096" y="281749"/>
                  </a:lnTo>
                  <a:lnTo>
                    <a:pt x="2222716" y="243281"/>
                  </a:lnTo>
                  <a:lnTo>
                    <a:pt x="2195868" y="207352"/>
                  </a:lnTo>
                  <a:lnTo>
                    <a:pt x="2165743" y="174231"/>
                  </a:lnTo>
                  <a:lnTo>
                    <a:pt x="2132622" y="144106"/>
                  </a:lnTo>
                  <a:lnTo>
                    <a:pt x="2096693" y="117259"/>
                  </a:lnTo>
                  <a:lnTo>
                    <a:pt x="2058225" y="93878"/>
                  </a:lnTo>
                  <a:lnTo>
                    <a:pt x="2017445" y="74231"/>
                  </a:lnTo>
                  <a:lnTo>
                    <a:pt x="1974583" y="58547"/>
                  </a:lnTo>
                  <a:lnTo>
                    <a:pt x="1929866" y="47053"/>
                  </a:lnTo>
                  <a:lnTo>
                    <a:pt x="1883537" y="39979"/>
                  </a:lnTo>
                  <a:lnTo>
                    <a:pt x="1835835" y="37566"/>
                  </a:lnTo>
                  <a:lnTo>
                    <a:pt x="1788134" y="39979"/>
                  </a:lnTo>
                  <a:lnTo>
                    <a:pt x="1741805" y="47053"/>
                  </a:lnTo>
                  <a:lnTo>
                    <a:pt x="1697088" y="58547"/>
                  </a:lnTo>
                  <a:lnTo>
                    <a:pt x="1654225" y="74231"/>
                  </a:lnTo>
                  <a:lnTo>
                    <a:pt x="1613446" y="93878"/>
                  </a:lnTo>
                  <a:lnTo>
                    <a:pt x="1574977" y="117259"/>
                  </a:lnTo>
                  <a:lnTo>
                    <a:pt x="1539062" y="144106"/>
                  </a:lnTo>
                  <a:lnTo>
                    <a:pt x="1505927" y="174231"/>
                  </a:lnTo>
                  <a:lnTo>
                    <a:pt x="1475816" y="207352"/>
                  </a:lnTo>
                  <a:lnTo>
                    <a:pt x="1448955" y="243281"/>
                  </a:lnTo>
                  <a:lnTo>
                    <a:pt x="1425587" y="281749"/>
                  </a:lnTo>
                  <a:lnTo>
                    <a:pt x="1405940" y="322529"/>
                  </a:lnTo>
                  <a:lnTo>
                    <a:pt x="1390243" y="365391"/>
                  </a:lnTo>
                  <a:lnTo>
                    <a:pt x="1378750" y="410108"/>
                  </a:lnTo>
                  <a:lnTo>
                    <a:pt x="1371676" y="456438"/>
                  </a:lnTo>
                  <a:lnTo>
                    <a:pt x="1369275" y="504139"/>
                  </a:lnTo>
                  <a:lnTo>
                    <a:pt x="1371676" y="551840"/>
                  </a:lnTo>
                  <a:lnTo>
                    <a:pt x="1378750" y="598170"/>
                  </a:lnTo>
                  <a:lnTo>
                    <a:pt x="1390243" y="642886"/>
                  </a:lnTo>
                  <a:lnTo>
                    <a:pt x="1405940" y="685749"/>
                  </a:lnTo>
                  <a:lnTo>
                    <a:pt x="1425587" y="726528"/>
                  </a:lnTo>
                  <a:lnTo>
                    <a:pt x="1448955" y="764997"/>
                  </a:lnTo>
                  <a:lnTo>
                    <a:pt x="1475816" y="800925"/>
                  </a:lnTo>
                  <a:lnTo>
                    <a:pt x="1505927" y="834047"/>
                  </a:lnTo>
                  <a:lnTo>
                    <a:pt x="1539062" y="864171"/>
                  </a:lnTo>
                  <a:lnTo>
                    <a:pt x="1574977" y="891019"/>
                  </a:lnTo>
                  <a:lnTo>
                    <a:pt x="1613446" y="914400"/>
                  </a:lnTo>
                  <a:lnTo>
                    <a:pt x="1654225" y="934046"/>
                  </a:lnTo>
                  <a:lnTo>
                    <a:pt x="1697088" y="949731"/>
                  </a:lnTo>
                  <a:lnTo>
                    <a:pt x="1741805" y="961224"/>
                  </a:lnTo>
                  <a:lnTo>
                    <a:pt x="1788134" y="968298"/>
                  </a:lnTo>
                  <a:lnTo>
                    <a:pt x="1835835" y="970711"/>
                  </a:lnTo>
                  <a:lnTo>
                    <a:pt x="1883537" y="968298"/>
                  </a:lnTo>
                  <a:lnTo>
                    <a:pt x="1929866" y="961224"/>
                  </a:lnTo>
                  <a:lnTo>
                    <a:pt x="1974583" y="949731"/>
                  </a:lnTo>
                  <a:lnTo>
                    <a:pt x="2017445" y="934046"/>
                  </a:lnTo>
                  <a:lnTo>
                    <a:pt x="2058225" y="914400"/>
                  </a:lnTo>
                  <a:lnTo>
                    <a:pt x="2096693" y="891019"/>
                  </a:lnTo>
                  <a:lnTo>
                    <a:pt x="2132622" y="864171"/>
                  </a:lnTo>
                  <a:lnTo>
                    <a:pt x="2165743" y="834047"/>
                  </a:lnTo>
                  <a:lnTo>
                    <a:pt x="2195868" y="800925"/>
                  </a:lnTo>
                  <a:lnTo>
                    <a:pt x="2222716" y="764997"/>
                  </a:lnTo>
                  <a:lnTo>
                    <a:pt x="2246096" y="726528"/>
                  </a:lnTo>
                  <a:lnTo>
                    <a:pt x="2265743" y="685749"/>
                  </a:lnTo>
                  <a:lnTo>
                    <a:pt x="2281428" y="642886"/>
                  </a:lnTo>
                  <a:lnTo>
                    <a:pt x="2292921" y="598170"/>
                  </a:lnTo>
                  <a:lnTo>
                    <a:pt x="2299995" y="551840"/>
                  </a:lnTo>
                  <a:lnTo>
                    <a:pt x="2302408" y="504139"/>
                  </a:lnTo>
                  <a:close/>
                </a:path>
                <a:path w="10982325" h="3926204">
                  <a:moveTo>
                    <a:pt x="3361017" y="480656"/>
                  </a:moveTo>
                  <a:lnTo>
                    <a:pt x="3358604" y="432955"/>
                  </a:lnTo>
                  <a:lnTo>
                    <a:pt x="3351542" y="386626"/>
                  </a:lnTo>
                  <a:lnTo>
                    <a:pt x="3340036" y="341922"/>
                  </a:lnTo>
                  <a:lnTo>
                    <a:pt x="3324352" y="299046"/>
                  </a:lnTo>
                  <a:lnTo>
                    <a:pt x="3304705" y="258267"/>
                  </a:lnTo>
                  <a:lnTo>
                    <a:pt x="3281337" y="219798"/>
                  </a:lnTo>
                  <a:lnTo>
                    <a:pt x="3254476" y="183883"/>
                  </a:lnTo>
                  <a:lnTo>
                    <a:pt x="3224365" y="150749"/>
                  </a:lnTo>
                  <a:lnTo>
                    <a:pt x="3191230" y="120637"/>
                  </a:lnTo>
                  <a:lnTo>
                    <a:pt x="3155315" y="93776"/>
                  </a:lnTo>
                  <a:lnTo>
                    <a:pt x="3116846" y="70408"/>
                  </a:lnTo>
                  <a:lnTo>
                    <a:pt x="3076054" y="50761"/>
                  </a:lnTo>
                  <a:lnTo>
                    <a:pt x="3033191" y="35064"/>
                  </a:lnTo>
                  <a:lnTo>
                    <a:pt x="2988475" y="23571"/>
                  </a:lnTo>
                  <a:lnTo>
                    <a:pt x="2942158" y="16497"/>
                  </a:lnTo>
                  <a:lnTo>
                    <a:pt x="2894444" y="14097"/>
                  </a:lnTo>
                  <a:lnTo>
                    <a:pt x="2846743" y="16497"/>
                  </a:lnTo>
                  <a:lnTo>
                    <a:pt x="2800413" y="23571"/>
                  </a:lnTo>
                  <a:lnTo>
                    <a:pt x="2755709" y="35064"/>
                  </a:lnTo>
                  <a:lnTo>
                    <a:pt x="2712834" y="50761"/>
                  </a:lnTo>
                  <a:lnTo>
                    <a:pt x="2672054" y="70408"/>
                  </a:lnTo>
                  <a:lnTo>
                    <a:pt x="2633586" y="93776"/>
                  </a:lnTo>
                  <a:lnTo>
                    <a:pt x="2597670" y="120637"/>
                  </a:lnTo>
                  <a:lnTo>
                    <a:pt x="2564536" y="150749"/>
                  </a:lnTo>
                  <a:lnTo>
                    <a:pt x="2534424" y="183883"/>
                  </a:lnTo>
                  <a:lnTo>
                    <a:pt x="2507564" y="219798"/>
                  </a:lnTo>
                  <a:lnTo>
                    <a:pt x="2484196" y="258267"/>
                  </a:lnTo>
                  <a:lnTo>
                    <a:pt x="2464549" y="299046"/>
                  </a:lnTo>
                  <a:lnTo>
                    <a:pt x="2448852" y="341922"/>
                  </a:lnTo>
                  <a:lnTo>
                    <a:pt x="2437358" y="386626"/>
                  </a:lnTo>
                  <a:lnTo>
                    <a:pt x="2430284" y="432955"/>
                  </a:lnTo>
                  <a:lnTo>
                    <a:pt x="2427884" y="480656"/>
                  </a:lnTo>
                  <a:lnTo>
                    <a:pt x="2430284" y="528358"/>
                  </a:lnTo>
                  <a:lnTo>
                    <a:pt x="2437358" y="574687"/>
                  </a:lnTo>
                  <a:lnTo>
                    <a:pt x="2448852" y="619404"/>
                  </a:lnTo>
                  <a:lnTo>
                    <a:pt x="2464549" y="662266"/>
                  </a:lnTo>
                  <a:lnTo>
                    <a:pt x="2484196" y="703046"/>
                  </a:lnTo>
                  <a:lnTo>
                    <a:pt x="2507564" y="741527"/>
                  </a:lnTo>
                  <a:lnTo>
                    <a:pt x="2534424" y="777443"/>
                  </a:lnTo>
                  <a:lnTo>
                    <a:pt x="2564536" y="810577"/>
                  </a:lnTo>
                  <a:lnTo>
                    <a:pt x="2597670" y="840689"/>
                  </a:lnTo>
                  <a:lnTo>
                    <a:pt x="2633586" y="867549"/>
                  </a:lnTo>
                  <a:lnTo>
                    <a:pt x="2672054" y="890917"/>
                  </a:lnTo>
                  <a:lnTo>
                    <a:pt x="2712834" y="910564"/>
                  </a:lnTo>
                  <a:lnTo>
                    <a:pt x="2755709" y="926249"/>
                  </a:lnTo>
                  <a:lnTo>
                    <a:pt x="2800413" y="937742"/>
                  </a:lnTo>
                  <a:lnTo>
                    <a:pt x="2846743" y="944816"/>
                  </a:lnTo>
                  <a:lnTo>
                    <a:pt x="2894444" y="947229"/>
                  </a:lnTo>
                  <a:lnTo>
                    <a:pt x="2942158" y="944816"/>
                  </a:lnTo>
                  <a:lnTo>
                    <a:pt x="2988475" y="937742"/>
                  </a:lnTo>
                  <a:lnTo>
                    <a:pt x="3033191" y="926249"/>
                  </a:lnTo>
                  <a:lnTo>
                    <a:pt x="3076054" y="910564"/>
                  </a:lnTo>
                  <a:lnTo>
                    <a:pt x="3116846" y="890917"/>
                  </a:lnTo>
                  <a:lnTo>
                    <a:pt x="3155315" y="867549"/>
                  </a:lnTo>
                  <a:lnTo>
                    <a:pt x="3191230" y="840689"/>
                  </a:lnTo>
                  <a:lnTo>
                    <a:pt x="3224365" y="810577"/>
                  </a:lnTo>
                  <a:lnTo>
                    <a:pt x="3254476" y="777443"/>
                  </a:lnTo>
                  <a:lnTo>
                    <a:pt x="3281337" y="741527"/>
                  </a:lnTo>
                  <a:lnTo>
                    <a:pt x="3304705" y="703046"/>
                  </a:lnTo>
                  <a:lnTo>
                    <a:pt x="3324352" y="662266"/>
                  </a:lnTo>
                  <a:lnTo>
                    <a:pt x="3340036" y="619404"/>
                  </a:lnTo>
                  <a:lnTo>
                    <a:pt x="3351542" y="574687"/>
                  </a:lnTo>
                  <a:lnTo>
                    <a:pt x="3358604" y="528358"/>
                  </a:lnTo>
                  <a:lnTo>
                    <a:pt x="3361017" y="480656"/>
                  </a:lnTo>
                  <a:close/>
                </a:path>
                <a:path w="10982325" h="3926204">
                  <a:moveTo>
                    <a:pt x="4419625" y="475957"/>
                  </a:moveTo>
                  <a:lnTo>
                    <a:pt x="4417212" y="428256"/>
                  </a:lnTo>
                  <a:lnTo>
                    <a:pt x="4410151" y="381939"/>
                  </a:lnTo>
                  <a:lnTo>
                    <a:pt x="4398645" y="337223"/>
                  </a:lnTo>
                  <a:lnTo>
                    <a:pt x="4382960" y="294347"/>
                  </a:lnTo>
                  <a:lnTo>
                    <a:pt x="4363313" y="253568"/>
                  </a:lnTo>
                  <a:lnTo>
                    <a:pt x="4339945" y="215099"/>
                  </a:lnTo>
                  <a:lnTo>
                    <a:pt x="4313085" y="179184"/>
                  </a:lnTo>
                  <a:lnTo>
                    <a:pt x="4282973" y="146050"/>
                  </a:lnTo>
                  <a:lnTo>
                    <a:pt x="4249839" y="115938"/>
                  </a:lnTo>
                  <a:lnTo>
                    <a:pt x="4213923" y="89077"/>
                  </a:lnTo>
                  <a:lnTo>
                    <a:pt x="4175455" y="65709"/>
                  </a:lnTo>
                  <a:lnTo>
                    <a:pt x="4134675" y="46062"/>
                  </a:lnTo>
                  <a:lnTo>
                    <a:pt x="4091800" y="30378"/>
                  </a:lnTo>
                  <a:lnTo>
                    <a:pt x="4047083" y="18872"/>
                  </a:lnTo>
                  <a:lnTo>
                    <a:pt x="4000766" y="11811"/>
                  </a:lnTo>
                  <a:lnTo>
                    <a:pt x="3953065" y="9398"/>
                  </a:lnTo>
                  <a:lnTo>
                    <a:pt x="3905351" y="11811"/>
                  </a:lnTo>
                  <a:lnTo>
                    <a:pt x="3859034" y="18872"/>
                  </a:lnTo>
                  <a:lnTo>
                    <a:pt x="3814318" y="30378"/>
                  </a:lnTo>
                  <a:lnTo>
                    <a:pt x="3771455" y="46062"/>
                  </a:lnTo>
                  <a:lnTo>
                    <a:pt x="3730663" y="65709"/>
                  </a:lnTo>
                  <a:lnTo>
                    <a:pt x="3692194" y="89077"/>
                  </a:lnTo>
                  <a:lnTo>
                    <a:pt x="3656279" y="115938"/>
                  </a:lnTo>
                  <a:lnTo>
                    <a:pt x="3623145" y="146050"/>
                  </a:lnTo>
                  <a:lnTo>
                    <a:pt x="3593033" y="179184"/>
                  </a:lnTo>
                  <a:lnTo>
                    <a:pt x="3566172" y="215099"/>
                  </a:lnTo>
                  <a:lnTo>
                    <a:pt x="3542804" y="253568"/>
                  </a:lnTo>
                  <a:lnTo>
                    <a:pt x="3523157" y="294347"/>
                  </a:lnTo>
                  <a:lnTo>
                    <a:pt x="3507473" y="337223"/>
                  </a:lnTo>
                  <a:lnTo>
                    <a:pt x="3495967" y="381939"/>
                  </a:lnTo>
                  <a:lnTo>
                    <a:pt x="3488906" y="428256"/>
                  </a:lnTo>
                  <a:lnTo>
                    <a:pt x="3486493" y="475957"/>
                  </a:lnTo>
                  <a:lnTo>
                    <a:pt x="3488906" y="523671"/>
                  </a:lnTo>
                  <a:lnTo>
                    <a:pt x="3495967" y="569988"/>
                  </a:lnTo>
                  <a:lnTo>
                    <a:pt x="3507473" y="614705"/>
                  </a:lnTo>
                  <a:lnTo>
                    <a:pt x="3523157" y="657567"/>
                  </a:lnTo>
                  <a:lnTo>
                    <a:pt x="3542804" y="698360"/>
                  </a:lnTo>
                  <a:lnTo>
                    <a:pt x="3566172" y="736828"/>
                  </a:lnTo>
                  <a:lnTo>
                    <a:pt x="3593033" y="772744"/>
                  </a:lnTo>
                  <a:lnTo>
                    <a:pt x="3623145" y="805878"/>
                  </a:lnTo>
                  <a:lnTo>
                    <a:pt x="3656279" y="835990"/>
                  </a:lnTo>
                  <a:lnTo>
                    <a:pt x="3692194" y="862850"/>
                  </a:lnTo>
                  <a:lnTo>
                    <a:pt x="3730663" y="886218"/>
                  </a:lnTo>
                  <a:lnTo>
                    <a:pt x="3771455" y="905865"/>
                  </a:lnTo>
                  <a:lnTo>
                    <a:pt x="3814318" y="921550"/>
                  </a:lnTo>
                  <a:lnTo>
                    <a:pt x="3859034" y="933056"/>
                  </a:lnTo>
                  <a:lnTo>
                    <a:pt x="3905351" y="940117"/>
                  </a:lnTo>
                  <a:lnTo>
                    <a:pt x="3953065" y="942530"/>
                  </a:lnTo>
                  <a:lnTo>
                    <a:pt x="4000766" y="940117"/>
                  </a:lnTo>
                  <a:lnTo>
                    <a:pt x="4047083" y="933056"/>
                  </a:lnTo>
                  <a:lnTo>
                    <a:pt x="4091800" y="921550"/>
                  </a:lnTo>
                  <a:lnTo>
                    <a:pt x="4134675" y="905865"/>
                  </a:lnTo>
                  <a:lnTo>
                    <a:pt x="4175455" y="886218"/>
                  </a:lnTo>
                  <a:lnTo>
                    <a:pt x="4213923" y="862850"/>
                  </a:lnTo>
                  <a:lnTo>
                    <a:pt x="4249839" y="835990"/>
                  </a:lnTo>
                  <a:lnTo>
                    <a:pt x="4282973" y="805878"/>
                  </a:lnTo>
                  <a:lnTo>
                    <a:pt x="4313085" y="772744"/>
                  </a:lnTo>
                  <a:lnTo>
                    <a:pt x="4339945" y="736828"/>
                  </a:lnTo>
                  <a:lnTo>
                    <a:pt x="4363313" y="698360"/>
                  </a:lnTo>
                  <a:lnTo>
                    <a:pt x="4382960" y="657567"/>
                  </a:lnTo>
                  <a:lnTo>
                    <a:pt x="4398645" y="614705"/>
                  </a:lnTo>
                  <a:lnTo>
                    <a:pt x="4410151" y="569988"/>
                  </a:lnTo>
                  <a:lnTo>
                    <a:pt x="4417212" y="523671"/>
                  </a:lnTo>
                  <a:lnTo>
                    <a:pt x="4419625" y="475957"/>
                  </a:lnTo>
                  <a:close/>
                </a:path>
                <a:path w="10982325" h="3926204">
                  <a:moveTo>
                    <a:pt x="5478234" y="499440"/>
                  </a:moveTo>
                  <a:lnTo>
                    <a:pt x="5475833" y="451739"/>
                  </a:lnTo>
                  <a:lnTo>
                    <a:pt x="5468759" y="405409"/>
                  </a:lnTo>
                  <a:lnTo>
                    <a:pt x="5457266" y="360705"/>
                  </a:lnTo>
                  <a:lnTo>
                    <a:pt x="5441569" y="317830"/>
                  </a:lnTo>
                  <a:lnTo>
                    <a:pt x="5421922" y="277050"/>
                  </a:lnTo>
                  <a:lnTo>
                    <a:pt x="5398554" y="238582"/>
                  </a:lnTo>
                  <a:lnTo>
                    <a:pt x="5371693" y="202666"/>
                  </a:lnTo>
                  <a:lnTo>
                    <a:pt x="5341582" y="169532"/>
                  </a:lnTo>
                  <a:lnTo>
                    <a:pt x="5308447" y="139420"/>
                  </a:lnTo>
                  <a:lnTo>
                    <a:pt x="5272532" y="112560"/>
                  </a:lnTo>
                  <a:lnTo>
                    <a:pt x="5234063" y="89192"/>
                  </a:lnTo>
                  <a:lnTo>
                    <a:pt x="5193284" y="69545"/>
                  </a:lnTo>
                  <a:lnTo>
                    <a:pt x="5150421" y="53848"/>
                  </a:lnTo>
                  <a:lnTo>
                    <a:pt x="5105705" y="42354"/>
                  </a:lnTo>
                  <a:lnTo>
                    <a:pt x="5059375" y="35280"/>
                  </a:lnTo>
                  <a:lnTo>
                    <a:pt x="5011674" y="32880"/>
                  </a:lnTo>
                  <a:lnTo>
                    <a:pt x="4963973" y="35280"/>
                  </a:lnTo>
                  <a:lnTo>
                    <a:pt x="4917643" y="42354"/>
                  </a:lnTo>
                  <a:lnTo>
                    <a:pt x="4872926" y="53848"/>
                  </a:lnTo>
                  <a:lnTo>
                    <a:pt x="4830064" y="69545"/>
                  </a:lnTo>
                  <a:lnTo>
                    <a:pt x="4789284" y="89192"/>
                  </a:lnTo>
                  <a:lnTo>
                    <a:pt x="4750816" y="112560"/>
                  </a:lnTo>
                  <a:lnTo>
                    <a:pt x="4714887" y="139420"/>
                  </a:lnTo>
                  <a:lnTo>
                    <a:pt x="4681766" y="169532"/>
                  </a:lnTo>
                  <a:lnTo>
                    <a:pt x="4651641" y="202666"/>
                  </a:lnTo>
                  <a:lnTo>
                    <a:pt x="4624794" y="238582"/>
                  </a:lnTo>
                  <a:lnTo>
                    <a:pt x="4601413" y="277050"/>
                  </a:lnTo>
                  <a:lnTo>
                    <a:pt x="4581766" y="317830"/>
                  </a:lnTo>
                  <a:lnTo>
                    <a:pt x="4566082" y="360705"/>
                  </a:lnTo>
                  <a:lnTo>
                    <a:pt x="4554588" y="405409"/>
                  </a:lnTo>
                  <a:lnTo>
                    <a:pt x="4547514" y="451739"/>
                  </a:lnTo>
                  <a:lnTo>
                    <a:pt x="4545101" y="499440"/>
                  </a:lnTo>
                  <a:lnTo>
                    <a:pt x="4547514" y="547141"/>
                  </a:lnTo>
                  <a:lnTo>
                    <a:pt x="4554588" y="593471"/>
                  </a:lnTo>
                  <a:lnTo>
                    <a:pt x="4566082" y="638187"/>
                  </a:lnTo>
                  <a:lnTo>
                    <a:pt x="4581766" y="681050"/>
                  </a:lnTo>
                  <a:lnTo>
                    <a:pt x="4601413" y="721842"/>
                  </a:lnTo>
                  <a:lnTo>
                    <a:pt x="4624794" y="760310"/>
                  </a:lnTo>
                  <a:lnTo>
                    <a:pt x="4651641" y="796226"/>
                  </a:lnTo>
                  <a:lnTo>
                    <a:pt x="4681766" y="829360"/>
                  </a:lnTo>
                  <a:lnTo>
                    <a:pt x="4714887" y="859472"/>
                  </a:lnTo>
                  <a:lnTo>
                    <a:pt x="4750816" y="886333"/>
                  </a:lnTo>
                  <a:lnTo>
                    <a:pt x="4789284" y="909701"/>
                  </a:lnTo>
                  <a:lnTo>
                    <a:pt x="4830064" y="929347"/>
                  </a:lnTo>
                  <a:lnTo>
                    <a:pt x="4872926" y="945032"/>
                  </a:lnTo>
                  <a:lnTo>
                    <a:pt x="4917643" y="956525"/>
                  </a:lnTo>
                  <a:lnTo>
                    <a:pt x="4963973" y="963599"/>
                  </a:lnTo>
                  <a:lnTo>
                    <a:pt x="5011674" y="966012"/>
                  </a:lnTo>
                  <a:lnTo>
                    <a:pt x="5059375" y="963599"/>
                  </a:lnTo>
                  <a:lnTo>
                    <a:pt x="5105705" y="956525"/>
                  </a:lnTo>
                  <a:lnTo>
                    <a:pt x="5150421" y="945032"/>
                  </a:lnTo>
                  <a:lnTo>
                    <a:pt x="5193284" y="929347"/>
                  </a:lnTo>
                  <a:lnTo>
                    <a:pt x="5234063" y="909701"/>
                  </a:lnTo>
                  <a:lnTo>
                    <a:pt x="5272532" y="886333"/>
                  </a:lnTo>
                  <a:lnTo>
                    <a:pt x="5308447" y="859472"/>
                  </a:lnTo>
                  <a:lnTo>
                    <a:pt x="5341582" y="829360"/>
                  </a:lnTo>
                  <a:lnTo>
                    <a:pt x="5371693" y="796226"/>
                  </a:lnTo>
                  <a:lnTo>
                    <a:pt x="5398554" y="760310"/>
                  </a:lnTo>
                  <a:lnTo>
                    <a:pt x="5421922" y="721842"/>
                  </a:lnTo>
                  <a:lnTo>
                    <a:pt x="5441569" y="681050"/>
                  </a:lnTo>
                  <a:lnTo>
                    <a:pt x="5457266" y="638187"/>
                  </a:lnTo>
                  <a:lnTo>
                    <a:pt x="5468759" y="593471"/>
                  </a:lnTo>
                  <a:lnTo>
                    <a:pt x="5475833" y="547141"/>
                  </a:lnTo>
                  <a:lnTo>
                    <a:pt x="5478234" y="499440"/>
                  </a:lnTo>
                  <a:close/>
                </a:path>
                <a:path w="10982325" h="3926204">
                  <a:moveTo>
                    <a:pt x="6536855" y="494741"/>
                  </a:moveTo>
                  <a:lnTo>
                    <a:pt x="6534442" y="447040"/>
                  </a:lnTo>
                  <a:lnTo>
                    <a:pt x="6527368" y="400723"/>
                  </a:lnTo>
                  <a:lnTo>
                    <a:pt x="6515875" y="356006"/>
                  </a:lnTo>
                  <a:lnTo>
                    <a:pt x="6500190" y="313143"/>
                  </a:lnTo>
                  <a:lnTo>
                    <a:pt x="6480543" y="272351"/>
                  </a:lnTo>
                  <a:lnTo>
                    <a:pt x="6457162" y="233883"/>
                  </a:lnTo>
                  <a:lnTo>
                    <a:pt x="6430315" y="197967"/>
                  </a:lnTo>
                  <a:lnTo>
                    <a:pt x="6400190" y="164833"/>
                  </a:lnTo>
                  <a:lnTo>
                    <a:pt x="6367069" y="134721"/>
                  </a:lnTo>
                  <a:lnTo>
                    <a:pt x="6331140" y="107861"/>
                  </a:lnTo>
                  <a:lnTo>
                    <a:pt x="6292672" y="84493"/>
                  </a:lnTo>
                  <a:lnTo>
                    <a:pt x="6251892" y="64846"/>
                  </a:lnTo>
                  <a:lnTo>
                    <a:pt x="6209030" y="49161"/>
                  </a:lnTo>
                  <a:lnTo>
                    <a:pt x="6164313" y="37655"/>
                  </a:lnTo>
                  <a:lnTo>
                    <a:pt x="6117983" y="30594"/>
                  </a:lnTo>
                  <a:lnTo>
                    <a:pt x="6070282" y="28181"/>
                  </a:lnTo>
                  <a:lnTo>
                    <a:pt x="6022581" y="30594"/>
                  </a:lnTo>
                  <a:lnTo>
                    <a:pt x="5976251" y="37655"/>
                  </a:lnTo>
                  <a:lnTo>
                    <a:pt x="5931535" y="49161"/>
                  </a:lnTo>
                  <a:lnTo>
                    <a:pt x="5888672" y="64846"/>
                  </a:lnTo>
                  <a:lnTo>
                    <a:pt x="5847893" y="84493"/>
                  </a:lnTo>
                  <a:lnTo>
                    <a:pt x="5809424" y="107861"/>
                  </a:lnTo>
                  <a:lnTo>
                    <a:pt x="5773509" y="134721"/>
                  </a:lnTo>
                  <a:lnTo>
                    <a:pt x="5740374" y="164833"/>
                  </a:lnTo>
                  <a:lnTo>
                    <a:pt x="5710263" y="197967"/>
                  </a:lnTo>
                  <a:lnTo>
                    <a:pt x="5683402" y="233883"/>
                  </a:lnTo>
                  <a:lnTo>
                    <a:pt x="5660034" y="272351"/>
                  </a:lnTo>
                  <a:lnTo>
                    <a:pt x="5640387" y="313143"/>
                  </a:lnTo>
                  <a:lnTo>
                    <a:pt x="5624690" y="356006"/>
                  </a:lnTo>
                  <a:lnTo>
                    <a:pt x="5613197" y="400723"/>
                  </a:lnTo>
                  <a:lnTo>
                    <a:pt x="5606123" y="447040"/>
                  </a:lnTo>
                  <a:lnTo>
                    <a:pt x="5603722" y="494741"/>
                  </a:lnTo>
                  <a:lnTo>
                    <a:pt x="5606123" y="542455"/>
                  </a:lnTo>
                  <a:lnTo>
                    <a:pt x="5613197" y="588772"/>
                  </a:lnTo>
                  <a:lnTo>
                    <a:pt x="5624690" y="633488"/>
                  </a:lnTo>
                  <a:lnTo>
                    <a:pt x="5640387" y="676351"/>
                  </a:lnTo>
                  <a:lnTo>
                    <a:pt x="5660034" y="717143"/>
                  </a:lnTo>
                  <a:lnTo>
                    <a:pt x="5683402" y="755611"/>
                  </a:lnTo>
                  <a:lnTo>
                    <a:pt x="5710263" y="791527"/>
                  </a:lnTo>
                  <a:lnTo>
                    <a:pt x="5740374" y="824661"/>
                  </a:lnTo>
                  <a:lnTo>
                    <a:pt x="5773509" y="854773"/>
                  </a:lnTo>
                  <a:lnTo>
                    <a:pt x="5809424" y="881634"/>
                  </a:lnTo>
                  <a:lnTo>
                    <a:pt x="5847893" y="905002"/>
                  </a:lnTo>
                  <a:lnTo>
                    <a:pt x="5888672" y="924648"/>
                  </a:lnTo>
                  <a:lnTo>
                    <a:pt x="5931535" y="940333"/>
                  </a:lnTo>
                  <a:lnTo>
                    <a:pt x="5976251" y="951839"/>
                  </a:lnTo>
                  <a:lnTo>
                    <a:pt x="6022581" y="958900"/>
                  </a:lnTo>
                  <a:lnTo>
                    <a:pt x="6070282" y="961313"/>
                  </a:lnTo>
                  <a:lnTo>
                    <a:pt x="6117983" y="958900"/>
                  </a:lnTo>
                  <a:lnTo>
                    <a:pt x="6164313" y="951839"/>
                  </a:lnTo>
                  <a:lnTo>
                    <a:pt x="6209030" y="940333"/>
                  </a:lnTo>
                  <a:lnTo>
                    <a:pt x="6251892" y="924648"/>
                  </a:lnTo>
                  <a:lnTo>
                    <a:pt x="6292672" y="905002"/>
                  </a:lnTo>
                  <a:lnTo>
                    <a:pt x="6331140" y="881634"/>
                  </a:lnTo>
                  <a:lnTo>
                    <a:pt x="6367069" y="854773"/>
                  </a:lnTo>
                  <a:lnTo>
                    <a:pt x="6400203" y="824661"/>
                  </a:lnTo>
                  <a:lnTo>
                    <a:pt x="6430315" y="791527"/>
                  </a:lnTo>
                  <a:lnTo>
                    <a:pt x="6457162" y="755611"/>
                  </a:lnTo>
                  <a:lnTo>
                    <a:pt x="6480543" y="717143"/>
                  </a:lnTo>
                  <a:lnTo>
                    <a:pt x="6500190" y="676351"/>
                  </a:lnTo>
                  <a:lnTo>
                    <a:pt x="6515875" y="633488"/>
                  </a:lnTo>
                  <a:lnTo>
                    <a:pt x="6527368" y="588772"/>
                  </a:lnTo>
                  <a:lnTo>
                    <a:pt x="6534442" y="542455"/>
                  </a:lnTo>
                  <a:lnTo>
                    <a:pt x="6536855" y="494741"/>
                  </a:lnTo>
                  <a:close/>
                </a:path>
                <a:path w="10982325" h="3926204">
                  <a:moveTo>
                    <a:pt x="7595463" y="471271"/>
                  </a:moveTo>
                  <a:lnTo>
                    <a:pt x="7593050" y="423557"/>
                  </a:lnTo>
                  <a:lnTo>
                    <a:pt x="7585989" y="377240"/>
                  </a:lnTo>
                  <a:lnTo>
                    <a:pt x="7574483" y="332524"/>
                  </a:lnTo>
                  <a:lnTo>
                    <a:pt x="7558799" y="289661"/>
                  </a:lnTo>
                  <a:lnTo>
                    <a:pt x="7539152" y="248869"/>
                  </a:lnTo>
                  <a:lnTo>
                    <a:pt x="7515784" y="210400"/>
                  </a:lnTo>
                  <a:lnTo>
                    <a:pt x="7488923" y="174485"/>
                  </a:lnTo>
                  <a:lnTo>
                    <a:pt x="7458811" y="141351"/>
                  </a:lnTo>
                  <a:lnTo>
                    <a:pt x="7425677" y="111239"/>
                  </a:lnTo>
                  <a:lnTo>
                    <a:pt x="7389762" y="84378"/>
                  </a:lnTo>
                  <a:lnTo>
                    <a:pt x="7351293" y="61010"/>
                  </a:lnTo>
                  <a:lnTo>
                    <a:pt x="7310501" y="41363"/>
                  </a:lnTo>
                  <a:lnTo>
                    <a:pt x="7267638" y="25679"/>
                  </a:lnTo>
                  <a:lnTo>
                    <a:pt x="7222922" y="14173"/>
                  </a:lnTo>
                  <a:lnTo>
                    <a:pt x="7176605" y="7112"/>
                  </a:lnTo>
                  <a:lnTo>
                    <a:pt x="7128891" y="4699"/>
                  </a:lnTo>
                  <a:lnTo>
                    <a:pt x="7081190" y="7112"/>
                  </a:lnTo>
                  <a:lnTo>
                    <a:pt x="7034873" y="14173"/>
                  </a:lnTo>
                  <a:lnTo>
                    <a:pt x="6990156" y="25679"/>
                  </a:lnTo>
                  <a:lnTo>
                    <a:pt x="6947281" y="41363"/>
                  </a:lnTo>
                  <a:lnTo>
                    <a:pt x="6906501" y="61010"/>
                  </a:lnTo>
                  <a:lnTo>
                    <a:pt x="6868033" y="84378"/>
                  </a:lnTo>
                  <a:lnTo>
                    <a:pt x="6832117" y="111239"/>
                  </a:lnTo>
                  <a:lnTo>
                    <a:pt x="6798983" y="141351"/>
                  </a:lnTo>
                  <a:lnTo>
                    <a:pt x="6768871" y="174485"/>
                  </a:lnTo>
                  <a:lnTo>
                    <a:pt x="6742011" y="210400"/>
                  </a:lnTo>
                  <a:lnTo>
                    <a:pt x="6718643" y="248869"/>
                  </a:lnTo>
                  <a:lnTo>
                    <a:pt x="6698996" y="289661"/>
                  </a:lnTo>
                  <a:lnTo>
                    <a:pt x="6683311" y="332524"/>
                  </a:lnTo>
                  <a:lnTo>
                    <a:pt x="6671805" y="377240"/>
                  </a:lnTo>
                  <a:lnTo>
                    <a:pt x="6664744" y="423557"/>
                  </a:lnTo>
                  <a:lnTo>
                    <a:pt x="6662331" y="471271"/>
                  </a:lnTo>
                  <a:lnTo>
                    <a:pt x="6664744" y="518972"/>
                  </a:lnTo>
                  <a:lnTo>
                    <a:pt x="6671805" y="565302"/>
                  </a:lnTo>
                  <a:lnTo>
                    <a:pt x="6683311" y="610006"/>
                  </a:lnTo>
                  <a:lnTo>
                    <a:pt x="6698996" y="652881"/>
                  </a:lnTo>
                  <a:lnTo>
                    <a:pt x="6718643" y="693661"/>
                  </a:lnTo>
                  <a:lnTo>
                    <a:pt x="6742011" y="732129"/>
                  </a:lnTo>
                  <a:lnTo>
                    <a:pt x="6768871" y="768045"/>
                  </a:lnTo>
                  <a:lnTo>
                    <a:pt x="6798983" y="801179"/>
                  </a:lnTo>
                  <a:lnTo>
                    <a:pt x="6832117" y="831291"/>
                  </a:lnTo>
                  <a:lnTo>
                    <a:pt x="6868033" y="858151"/>
                  </a:lnTo>
                  <a:lnTo>
                    <a:pt x="6906501" y="881519"/>
                  </a:lnTo>
                  <a:lnTo>
                    <a:pt x="6947281" y="901166"/>
                  </a:lnTo>
                  <a:lnTo>
                    <a:pt x="6990156" y="916863"/>
                  </a:lnTo>
                  <a:lnTo>
                    <a:pt x="7034873" y="928357"/>
                  </a:lnTo>
                  <a:lnTo>
                    <a:pt x="7081190" y="935431"/>
                  </a:lnTo>
                  <a:lnTo>
                    <a:pt x="7128891" y="937831"/>
                  </a:lnTo>
                  <a:lnTo>
                    <a:pt x="7176605" y="935431"/>
                  </a:lnTo>
                  <a:lnTo>
                    <a:pt x="7222922" y="928357"/>
                  </a:lnTo>
                  <a:lnTo>
                    <a:pt x="7267638" y="916863"/>
                  </a:lnTo>
                  <a:lnTo>
                    <a:pt x="7310501" y="901166"/>
                  </a:lnTo>
                  <a:lnTo>
                    <a:pt x="7351293" y="881519"/>
                  </a:lnTo>
                  <a:lnTo>
                    <a:pt x="7389762" y="858151"/>
                  </a:lnTo>
                  <a:lnTo>
                    <a:pt x="7425677" y="831291"/>
                  </a:lnTo>
                  <a:lnTo>
                    <a:pt x="7458811" y="801179"/>
                  </a:lnTo>
                  <a:lnTo>
                    <a:pt x="7488923" y="768045"/>
                  </a:lnTo>
                  <a:lnTo>
                    <a:pt x="7515784" y="732129"/>
                  </a:lnTo>
                  <a:lnTo>
                    <a:pt x="7539152" y="693661"/>
                  </a:lnTo>
                  <a:lnTo>
                    <a:pt x="7558799" y="652881"/>
                  </a:lnTo>
                  <a:lnTo>
                    <a:pt x="7574483" y="610006"/>
                  </a:lnTo>
                  <a:lnTo>
                    <a:pt x="7585989" y="565302"/>
                  </a:lnTo>
                  <a:lnTo>
                    <a:pt x="7593050" y="518972"/>
                  </a:lnTo>
                  <a:lnTo>
                    <a:pt x="7595463" y="471271"/>
                  </a:lnTo>
                  <a:close/>
                </a:path>
                <a:path w="10982325" h="3926204">
                  <a:moveTo>
                    <a:pt x="8654072" y="466572"/>
                  </a:moveTo>
                  <a:lnTo>
                    <a:pt x="8651672" y="418871"/>
                  </a:lnTo>
                  <a:lnTo>
                    <a:pt x="8644598" y="372541"/>
                  </a:lnTo>
                  <a:lnTo>
                    <a:pt x="8633104" y="327825"/>
                  </a:lnTo>
                  <a:lnTo>
                    <a:pt x="8617407" y="284962"/>
                  </a:lnTo>
                  <a:lnTo>
                    <a:pt x="8597760" y="244182"/>
                  </a:lnTo>
                  <a:lnTo>
                    <a:pt x="8574392" y="205714"/>
                  </a:lnTo>
                  <a:lnTo>
                    <a:pt x="8547532" y="169786"/>
                  </a:lnTo>
                  <a:lnTo>
                    <a:pt x="8517420" y="136652"/>
                  </a:lnTo>
                  <a:lnTo>
                    <a:pt x="8484286" y="106540"/>
                  </a:lnTo>
                  <a:lnTo>
                    <a:pt x="8448370" y="79692"/>
                  </a:lnTo>
                  <a:lnTo>
                    <a:pt x="8409902" y="56311"/>
                  </a:lnTo>
                  <a:lnTo>
                    <a:pt x="8369122" y="36664"/>
                  </a:lnTo>
                  <a:lnTo>
                    <a:pt x="8326247" y="20980"/>
                  </a:lnTo>
                  <a:lnTo>
                    <a:pt x="8281543" y="9486"/>
                  </a:lnTo>
                  <a:lnTo>
                    <a:pt x="8235213" y="2413"/>
                  </a:lnTo>
                  <a:lnTo>
                    <a:pt x="8187512" y="0"/>
                  </a:lnTo>
                  <a:lnTo>
                    <a:pt x="8139798" y="2413"/>
                  </a:lnTo>
                  <a:lnTo>
                    <a:pt x="8093481" y="9486"/>
                  </a:lnTo>
                  <a:lnTo>
                    <a:pt x="8048765" y="20980"/>
                  </a:lnTo>
                  <a:lnTo>
                    <a:pt x="8005902" y="36664"/>
                  </a:lnTo>
                  <a:lnTo>
                    <a:pt x="7965110" y="56311"/>
                  </a:lnTo>
                  <a:lnTo>
                    <a:pt x="7926641" y="79692"/>
                  </a:lnTo>
                  <a:lnTo>
                    <a:pt x="7890726" y="106540"/>
                  </a:lnTo>
                  <a:lnTo>
                    <a:pt x="7857591" y="136664"/>
                  </a:lnTo>
                  <a:lnTo>
                    <a:pt x="7827480" y="169786"/>
                  </a:lnTo>
                  <a:lnTo>
                    <a:pt x="7800619" y="205714"/>
                  </a:lnTo>
                  <a:lnTo>
                    <a:pt x="7777251" y="244182"/>
                  </a:lnTo>
                  <a:lnTo>
                    <a:pt x="7757604" y="284962"/>
                  </a:lnTo>
                  <a:lnTo>
                    <a:pt x="7741920" y="327825"/>
                  </a:lnTo>
                  <a:lnTo>
                    <a:pt x="7730414" y="372541"/>
                  </a:lnTo>
                  <a:lnTo>
                    <a:pt x="7723352" y="418871"/>
                  </a:lnTo>
                  <a:lnTo>
                    <a:pt x="7720939" y="466572"/>
                  </a:lnTo>
                  <a:lnTo>
                    <a:pt x="7723352" y="514273"/>
                  </a:lnTo>
                  <a:lnTo>
                    <a:pt x="7730414" y="560603"/>
                  </a:lnTo>
                  <a:lnTo>
                    <a:pt x="7741920" y="605320"/>
                  </a:lnTo>
                  <a:lnTo>
                    <a:pt x="7757604" y="648182"/>
                  </a:lnTo>
                  <a:lnTo>
                    <a:pt x="7777251" y="688962"/>
                  </a:lnTo>
                  <a:lnTo>
                    <a:pt x="7800619" y="727430"/>
                  </a:lnTo>
                  <a:lnTo>
                    <a:pt x="7827480" y="763346"/>
                  </a:lnTo>
                  <a:lnTo>
                    <a:pt x="7857591" y="796480"/>
                  </a:lnTo>
                  <a:lnTo>
                    <a:pt x="7890726" y="826592"/>
                  </a:lnTo>
                  <a:lnTo>
                    <a:pt x="7926641" y="853452"/>
                  </a:lnTo>
                  <a:lnTo>
                    <a:pt x="7965110" y="876820"/>
                  </a:lnTo>
                  <a:lnTo>
                    <a:pt x="8005902" y="896467"/>
                  </a:lnTo>
                  <a:lnTo>
                    <a:pt x="8048765" y="912164"/>
                  </a:lnTo>
                  <a:lnTo>
                    <a:pt x="8093481" y="923658"/>
                  </a:lnTo>
                  <a:lnTo>
                    <a:pt x="8139798" y="930732"/>
                  </a:lnTo>
                  <a:lnTo>
                    <a:pt x="8187512" y="933132"/>
                  </a:lnTo>
                  <a:lnTo>
                    <a:pt x="8235213" y="930732"/>
                  </a:lnTo>
                  <a:lnTo>
                    <a:pt x="8281543" y="923658"/>
                  </a:lnTo>
                  <a:lnTo>
                    <a:pt x="8326247" y="912164"/>
                  </a:lnTo>
                  <a:lnTo>
                    <a:pt x="8369122" y="896467"/>
                  </a:lnTo>
                  <a:lnTo>
                    <a:pt x="8409902" y="876820"/>
                  </a:lnTo>
                  <a:lnTo>
                    <a:pt x="8448370" y="853452"/>
                  </a:lnTo>
                  <a:lnTo>
                    <a:pt x="8484286" y="826592"/>
                  </a:lnTo>
                  <a:lnTo>
                    <a:pt x="8517420" y="796480"/>
                  </a:lnTo>
                  <a:lnTo>
                    <a:pt x="8547532" y="763346"/>
                  </a:lnTo>
                  <a:lnTo>
                    <a:pt x="8574392" y="727430"/>
                  </a:lnTo>
                  <a:lnTo>
                    <a:pt x="8597760" y="688962"/>
                  </a:lnTo>
                  <a:lnTo>
                    <a:pt x="8617407" y="648182"/>
                  </a:lnTo>
                  <a:lnTo>
                    <a:pt x="8633104" y="605320"/>
                  </a:lnTo>
                  <a:lnTo>
                    <a:pt x="8644598" y="560603"/>
                  </a:lnTo>
                  <a:lnTo>
                    <a:pt x="8651672" y="514273"/>
                  </a:lnTo>
                  <a:lnTo>
                    <a:pt x="8654072" y="466572"/>
                  </a:lnTo>
                  <a:close/>
                </a:path>
                <a:path w="10982325" h="3926204">
                  <a:moveTo>
                    <a:pt x="9712693" y="490054"/>
                  </a:moveTo>
                  <a:lnTo>
                    <a:pt x="9710280" y="442341"/>
                  </a:lnTo>
                  <a:lnTo>
                    <a:pt x="9703206" y="396024"/>
                  </a:lnTo>
                  <a:lnTo>
                    <a:pt x="9691713" y="351307"/>
                  </a:lnTo>
                  <a:lnTo>
                    <a:pt x="9676016" y="308444"/>
                  </a:lnTo>
                  <a:lnTo>
                    <a:pt x="9656369" y="267652"/>
                  </a:lnTo>
                  <a:lnTo>
                    <a:pt x="9633001" y="229184"/>
                  </a:lnTo>
                  <a:lnTo>
                    <a:pt x="9606140" y="193268"/>
                  </a:lnTo>
                  <a:lnTo>
                    <a:pt x="9576029" y="160134"/>
                  </a:lnTo>
                  <a:lnTo>
                    <a:pt x="9542894" y="130022"/>
                  </a:lnTo>
                  <a:lnTo>
                    <a:pt x="9506979" y="103162"/>
                  </a:lnTo>
                  <a:lnTo>
                    <a:pt x="9468510" y="79794"/>
                  </a:lnTo>
                  <a:lnTo>
                    <a:pt x="9427731" y="60147"/>
                  </a:lnTo>
                  <a:lnTo>
                    <a:pt x="9384868" y="44462"/>
                  </a:lnTo>
                  <a:lnTo>
                    <a:pt x="9340151" y="32969"/>
                  </a:lnTo>
                  <a:lnTo>
                    <a:pt x="9293822" y="25895"/>
                  </a:lnTo>
                  <a:lnTo>
                    <a:pt x="9246121" y="23482"/>
                  </a:lnTo>
                  <a:lnTo>
                    <a:pt x="9198419" y="25895"/>
                  </a:lnTo>
                  <a:lnTo>
                    <a:pt x="9152090" y="32969"/>
                  </a:lnTo>
                  <a:lnTo>
                    <a:pt x="9107373" y="44462"/>
                  </a:lnTo>
                  <a:lnTo>
                    <a:pt x="9064511" y="60147"/>
                  </a:lnTo>
                  <a:lnTo>
                    <a:pt x="9023731" y="79794"/>
                  </a:lnTo>
                  <a:lnTo>
                    <a:pt x="8985263" y="103162"/>
                  </a:lnTo>
                  <a:lnTo>
                    <a:pt x="8949334" y="130022"/>
                  </a:lnTo>
                  <a:lnTo>
                    <a:pt x="8916213" y="160134"/>
                  </a:lnTo>
                  <a:lnTo>
                    <a:pt x="8886088" y="193268"/>
                  </a:lnTo>
                  <a:lnTo>
                    <a:pt x="8859241" y="229184"/>
                  </a:lnTo>
                  <a:lnTo>
                    <a:pt x="8835860" y="267652"/>
                  </a:lnTo>
                  <a:lnTo>
                    <a:pt x="8816213" y="308444"/>
                  </a:lnTo>
                  <a:lnTo>
                    <a:pt x="8800528" y="351307"/>
                  </a:lnTo>
                  <a:lnTo>
                    <a:pt x="8789035" y="396024"/>
                  </a:lnTo>
                  <a:lnTo>
                    <a:pt x="8781961" y="442341"/>
                  </a:lnTo>
                  <a:lnTo>
                    <a:pt x="8779548" y="490054"/>
                  </a:lnTo>
                  <a:lnTo>
                    <a:pt x="8781961" y="537756"/>
                  </a:lnTo>
                  <a:lnTo>
                    <a:pt x="8789035" y="584085"/>
                  </a:lnTo>
                  <a:lnTo>
                    <a:pt x="8800528" y="628789"/>
                  </a:lnTo>
                  <a:lnTo>
                    <a:pt x="8816213" y="671664"/>
                  </a:lnTo>
                  <a:lnTo>
                    <a:pt x="8835860" y="712444"/>
                  </a:lnTo>
                  <a:lnTo>
                    <a:pt x="8859241" y="750912"/>
                  </a:lnTo>
                  <a:lnTo>
                    <a:pt x="8886088" y="786828"/>
                  </a:lnTo>
                  <a:lnTo>
                    <a:pt x="8916213" y="819962"/>
                  </a:lnTo>
                  <a:lnTo>
                    <a:pt x="8949334" y="850074"/>
                  </a:lnTo>
                  <a:lnTo>
                    <a:pt x="8985263" y="876935"/>
                  </a:lnTo>
                  <a:lnTo>
                    <a:pt x="9023731" y="900303"/>
                  </a:lnTo>
                  <a:lnTo>
                    <a:pt x="9064511" y="919949"/>
                  </a:lnTo>
                  <a:lnTo>
                    <a:pt x="9107373" y="935647"/>
                  </a:lnTo>
                  <a:lnTo>
                    <a:pt x="9152090" y="947140"/>
                  </a:lnTo>
                  <a:lnTo>
                    <a:pt x="9198419" y="954214"/>
                  </a:lnTo>
                  <a:lnTo>
                    <a:pt x="9246121" y="956614"/>
                  </a:lnTo>
                  <a:lnTo>
                    <a:pt x="9293822" y="954214"/>
                  </a:lnTo>
                  <a:lnTo>
                    <a:pt x="9340151" y="947140"/>
                  </a:lnTo>
                  <a:lnTo>
                    <a:pt x="9384868" y="935647"/>
                  </a:lnTo>
                  <a:lnTo>
                    <a:pt x="9427731" y="919949"/>
                  </a:lnTo>
                  <a:lnTo>
                    <a:pt x="9468510" y="900303"/>
                  </a:lnTo>
                  <a:lnTo>
                    <a:pt x="9506979" y="876935"/>
                  </a:lnTo>
                  <a:lnTo>
                    <a:pt x="9542894" y="850074"/>
                  </a:lnTo>
                  <a:lnTo>
                    <a:pt x="9576029" y="819962"/>
                  </a:lnTo>
                  <a:lnTo>
                    <a:pt x="9606140" y="786828"/>
                  </a:lnTo>
                  <a:lnTo>
                    <a:pt x="9633001" y="750912"/>
                  </a:lnTo>
                  <a:lnTo>
                    <a:pt x="9656369" y="712444"/>
                  </a:lnTo>
                  <a:lnTo>
                    <a:pt x="9676016" y="671664"/>
                  </a:lnTo>
                  <a:lnTo>
                    <a:pt x="9691713" y="628789"/>
                  </a:lnTo>
                  <a:lnTo>
                    <a:pt x="9703206" y="584085"/>
                  </a:lnTo>
                  <a:lnTo>
                    <a:pt x="9710280" y="537756"/>
                  </a:lnTo>
                  <a:lnTo>
                    <a:pt x="9712693" y="490054"/>
                  </a:lnTo>
                  <a:close/>
                </a:path>
                <a:path w="10982325" h="3926204">
                  <a:moveTo>
                    <a:pt x="10533126" y="1568424"/>
                  </a:moveTo>
                  <a:lnTo>
                    <a:pt x="10326738" y="1212570"/>
                  </a:lnTo>
                  <a:lnTo>
                    <a:pt x="10120338" y="1568424"/>
                  </a:lnTo>
                  <a:lnTo>
                    <a:pt x="10533126" y="1568424"/>
                  </a:lnTo>
                  <a:close/>
                </a:path>
                <a:path w="10982325" h="3926204">
                  <a:moveTo>
                    <a:pt x="10771302" y="485355"/>
                  </a:moveTo>
                  <a:lnTo>
                    <a:pt x="10768889" y="437654"/>
                  </a:lnTo>
                  <a:lnTo>
                    <a:pt x="10761815" y="391325"/>
                  </a:lnTo>
                  <a:lnTo>
                    <a:pt x="10750321" y="346608"/>
                  </a:lnTo>
                  <a:lnTo>
                    <a:pt x="10734637" y="303745"/>
                  </a:lnTo>
                  <a:lnTo>
                    <a:pt x="10714990" y="262966"/>
                  </a:lnTo>
                  <a:lnTo>
                    <a:pt x="10691609" y="224497"/>
                  </a:lnTo>
                  <a:lnTo>
                    <a:pt x="10664762" y="188569"/>
                  </a:lnTo>
                  <a:lnTo>
                    <a:pt x="10634650" y="155448"/>
                  </a:lnTo>
                  <a:lnTo>
                    <a:pt x="10601516" y="125323"/>
                  </a:lnTo>
                  <a:lnTo>
                    <a:pt x="10565587" y="98475"/>
                  </a:lnTo>
                  <a:lnTo>
                    <a:pt x="10527119" y="75095"/>
                  </a:lnTo>
                  <a:lnTo>
                    <a:pt x="10486339" y="55448"/>
                  </a:lnTo>
                  <a:lnTo>
                    <a:pt x="10443477" y="39763"/>
                  </a:lnTo>
                  <a:lnTo>
                    <a:pt x="10398760" y="28270"/>
                  </a:lnTo>
                  <a:lnTo>
                    <a:pt x="10352430" y="21196"/>
                  </a:lnTo>
                  <a:lnTo>
                    <a:pt x="10304729" y="18783"/>
                  </a:lnTo>
                  <a:lnTo>
                    <a:pt x="10257028" y="21196"/>
                  </a:lnTo>
                  <a:lnTo>
                    <a:pt x="10210698" y="28270"/>
                  </a:lnTo>
                  <a:lnTo>
                    <a:pt x="10165982" y="39763"/>
                  </a:lnTo>
                  <a:lnTo>
                    <a:pt x="10123119" y="55448"/>
                  </a:lnTo>
                  <a:lnTo>
                    <a:pt x="10082339" y="75095"/>
                  </a:lnTo>
                  <a:lnTo>
                    <a:pt x="10043871" y="98475"/>
                  </a:lnTo>
                  <a:lnTo>
                    <a:pt x="10007956" y="125323"/>
                  </a:lnTo>
                  <a:lnTo>
                    <a:pt x="9974821" y="155448"/>
                  </a:lnTo>
                  <a:lnTo>
                    <a:pt x="9944710" y="188569"/>
                  </a:lnTo>
                  <a:lnTo>
                    <a:pt x="9917849" y="224497"/>
                  </a:lnTo>
                  <a:lnTo>
                    <a:pt x="9894481" y="262966"/>
                  </a:lnTo>
                  <a:lnTo>
                    <a:pt x="9874834" y="303745"/>
                  </a:lnTo>
                  <a:lnTo>
                    <a:pt x="9859137" y="346608"/>
                  </a:lnTo>
                  <a:lnTo>
                    <a:pt x="9847643" y="391325"/>
                  </a:lnTo>
                  <a:lnTo>
                    <a:pt x="9840570" y="437654"/>
                  </a:lnTo>
                  <a:lnTo>
                    <a:pt x="9838169" y="485355"/>
                  </a:lnTo>
                  <a:lnTo>
                    <a:pt x="9840570" y="533057"/>
                  </a:lnTo>
                  <a:lnTo>
                    <a:pt x="9847643" y="579386"/>
                  </a:lnTo>
                  <a:lnTo>
                    <a:pt x="9859137" y="624103"/>
                  </a:lnTo>
                  <a:lnTo>
                    <a:pt x="9874834" y="666965"/>
                  </a:lnTo>
                  <a:lnTo>
                    <a:pt x="9894481" y="707745"/>
                  </a:lnTo>
                  <a:lnTo>
                    <a:pt x="9917849" y="746213"/>
                  </a:lnTo>
                  <a:lnTo>
                    <a:pt x="9944710" y="782129"/>
                  </a:lnTo>
                  <a:lnTo>
                    <a:pt x="9974821" y="815263"/>
                  </a:lnTo>
                  <a:lnTo>
                    <a:pt x="10007956" y="845375"/>
                  </a:lnTo>
                  <a:lnTo>
                    <a:pt x="10043871" y="872236"/>
                  </a:lnTo>
                  <a:lnTo>
                    <a:pt x="10082339" y="895604"/>
                  </a:lnTo>
                  <a:lnTo>
                    <a:pt x="10123119" y="915250"/>
                  </a:lnTo>
                  <a:lnTo>
                    <a:pt x="10165982" y="930948"/>
                  </a:lnTo>
                  <a:lnTo>
                    <a:pt x="10210698" y="942441"/>
                  </a:lnTo>
                  <a:lnTo>
                    <a:pt x="10257028" y="949515"/>
                  </a:lnTo>
                  <a:lnTo>
                    <a:pt x="10304729" y="951915"/>
                  </a:lnTo>
                  <a:lnTo>
                    <a:pt x="10352430" y="949515"/>
                  </a:lnTo>
                  <a:lnTo>
                    <a:pt x="10398760" y="942441"/>
                  </a:lnTo>
                  <a:lnTo>
                    <a:pt x="10443477" y="930948"/>
                  </a:lnTo>
                  <a:lnTo>
                    <a:pt x="10486339" y="915250"/>
                  </a:lnTo>
                  <a:lnTo>
                    <a:pt x="10527119" y="895604"/>
                  </a:lnTo>
                  <a:lnTo>
                    <a:pt x="10565587" y="872236"/>
                  </a:lnTo>
                  <a:lnTo>
                    <a:pt x="10601516" y="845375"/>
                  </a:lnTo>
                  <a:lnTo>
                    <a:pt x="10634650" y="815263"/>
                  </a:lnTo>
                  <a:lnTo>
                    <a:pt x="10664762" y="782129"/>
                  </a:lnTo>
                  <a:lnTo>
                    <a:pt x="10691609" y="746213"/>
                  </a:lnTo>
                  <a:lnTo>
                    <a:pt x="10714990" y="707745"/>
                  </a:lnTo>
                  <a:lnTo>
                    <a:pt x="10734637" y="666965"/>
                  </a:lnTo>
                  <a:lnTo>
                    <a:pt x="10750321" y="624103"/>
                  </a:lnTo>
                  <a:lnTo>
                    <a:pt x="10761815" y="579386"/>
                  </a:lnTo>
                  <a:lnTo>
                    <a:pt x="10768889" y="533057"/>
                  </a:lnTo>
                  <a:lnTo>
                    <a:pt x="10771302" y="485355"/>
                  </a:lnTo>
                  <a:close/>
                </a:path>
                <a:path w="10982325" h="3926204">
                  <a:moveTo>
                    <a:pt x="10981766" y="1807768"/>
                  </a:moveTo>
                  <a:lnTo>
                    <a:pt x="10977182" y="1762379"/>
                  </a:lnTo>
                  <a:lnTo>
                    <a:pt x="10964062" y="1720088"/>
                  </a:lnTo>
                  <a:lnTo>
                    <a:pt x="10943298" y="1681822"/>
                  </a:lnTo>
                  <a:lnTo>
                    <a:pt x="10915790" y="1648485"/>
                  </a:lnTo>
                  <a:lnTo>
                    <a:pt x="10882452" y="1620989"/>
                  </a:lnTo>
                  <a:lnTo>
                    <a:pt x="10844187" y="1600212"/>
                  </a:lnTo>
                  <a:lnTo>
                    <a:pt x="10801909" y="1587093"/>
                  </a:lnTo>
                  <a:lnTo>
                    <a:pt x="10756506" y="1582508"/>
                  </a:lnTo>
                  <a:lnTo>
                    <a:pt x="225259" y="1582508"/>
                  </a:lnTo>
                  <a:lnTo>
                    <a:pt x="179857" y="1587093"/>
                  </a:lnTo>
                  <a:lnTo>
                    <a:pt x="137579" y="1600212"/>
                  </a:lnTo>
                  <a:lnTo>
                    <a:pt x="99314" y="1620989"/>
                  </a:lnTo>
                  <a:lnTo>
                    <a:pt x="65976" y="1648485"/>
                  </a:lnTo>
                  <a:lnTo>
                    <a:pt x="38468" y="1681822"/>
                  </a:lnTo>
                  <a:lnTo>
                    <a:pt x="17703" y="1720088"/>
                  </a:lnTo>
                  <a:lnTo>
                    <a:pt x="4572" y="1762379"/>
                  </a:lnTo>
                  <a:lnTo>
                    <a:pt x="0" y="1807768"/>
                  </a:lnTo>
                  <a:lnTo>
                    <a:pt x="0" y="3700767"/>
                  </a:lnTo>
                  <a:lnTo>
                    <a:pt x="4572" y="3746169"/>
                  </a:lnTo>
                  <a:lnTo>
                    <a:pt x="17703" y="3788448"/>
                  </a:lnTo>
                  <a:lnTo>
                    <a:pt x="38468" y="3826713"/>
                  </a:lnTo>
                  <a:lnTo>
                    <a:pt x="65976" y="3860050"/>
                  </a:lnTo>
                  <a:lnTo>
                    <a:pt x="99314" y="3887559"/>
                  </a:lnTo>
                  <a:lnTo>
                    <a:pt x="137579" y="3908323"/>
                  </a:lnTo>
                  <a:lnTo>
                    <a:pt x="179857" y="3921455"/>
                  </a:lnTo>
                  <a:lnTo>
                    <a:pt x="225259" y="3926027"/>
                  </a:lnTo>
                  <a:lnTo>
                    <a:pt x="10756506" y="3926027"/>
                  </a:lnTo>
                  <a:lnTo>
                    <a:pt x="10801909" y="3921455"/>
                  </a:lnTo>
                  <a:lnTo>
                    <a:pt x="10844187" y="3908323"/>
                  </a:lnTo>
                  <a:lnTo>
                    <a:pt x="10882452" y="3887559"/>
                  </a:lnTo>
                  <a:lnTo>
                    <a:pt x="10915790" y="3860050"/>
                  </a:lnTo>
                  <a:lnTo>
                    <a:pt x="10943298" y="3826713"/>
                  </a:lnTo>
                  <a:lnTo>
                    <a:pt x="10964062" y="3788448"/>
                  </a:lnTo>
                  <a:lnTo>
                    <a:pt x="10977182" y="3746169"/>
                  </a:lnTo>
                  <a:lnTo>
                    <a:pt x="10981766" y="3700767"/>
                  </a:lnTo>
                  <a:lnTo>
                    <a:pt x="10981766" y="18077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6319" y="2221992"/>
              <a:ext cx="649224" cy="64922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0072" y="2258567"/>
              <a:ext cx="649224" cy="64922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6872" y="2258567"/>
              <a:ext cx="664463" cy="66751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7423" y="2194560"/>
              <a:ext cx="768096" cy="7680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3553" y="2261212"/>
              <a:ext cx="642113" cy="65713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27576" y="2237232"/>
              <a:ext cx="621791" cy="61874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19068" y="2343274"/>
              <a:ext cx="545007" cy="46225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03064" y="2445764"/>
              <a:ext cx="675012" cy="278355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80608" y="2336195"/>
              <a:ext cx="485842" cy="48584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8303" y="2133600"/>
              <a:ext cx="917447" cy="91744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26664" y="2103120"/>
              <a:ext cx="917448" cy="91744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96511" y="2106167"/>
              <a:ext cx="917448" cy="91744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576559" y="2258567"/>
              <a:ext cx="630935" cy="630936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2853705" y="4085844"/>
            <a:ext cx="6496685" cy="1453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93825">
              <a:lnSpc>
                <a:spcPct val="100000"/>
              </a:lnSpc>
              <a:spcBef>
                <a:spcPts val="100"/>
              </a:spcBef>
            </a:pPr>
            <a:r>
              <a:rPr dirty="0" sz="2000" spc="250" b="1">
                <a:solidFill>
                  <a:srgbClr val="5D2576"/>
                </a:solidFill>
                <a:latin typeface="Calibri"/>
                <a:cs typeface="Calibri"/>
              </a:rPr>
              <a:t>Ekološko</a:t>
            </a:r>
            <a:r>
              <a:rPr dirty="0" sz="2000" spc="120" b="1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2000" spc="225" b="1">
                <a:solidFill>
                  <a:srgbClr val="5D2576"/>
                </a:solidFill>
                <a:latin typeface="Calibri"/>
                <a:cs typeface="Calibri"/>
              </a:rPr>
              <a:t>propadanje</a:t>
            </a:r>
            <a:endParaRPr sz="2000">
              <a:latin typeface="Calibri"/>
              <a:cs typeface="Calibri"/>
            </a:endParaRPr>
          </a:p>
          <a:p>
            <a:pPr algn="ctr" marL="12065" marR="5080">
              <a:lnSpc>
                <a:spcPts val="1900"/>
              </a:lnSpc>
              <a:spcBef>
                <a:spcPts val="1310"/>
              </a:spcBef>
            </a:pP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Uništavanje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životne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25">
                <a:solidFill>
                  <a:srgbClr val="5D2576"/>
                </a:solidFill>
                <a:latin typeface="Calibri"/>
                <a:cs typeface="Calibri"/>
              </a:rPr>
              <a:t>sredine,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70">
                <a:solidFill>
                  <a:srgbClr val="5D2576"/>
                </a:solidFill>
                <a:latin typeface="Calibri"/>
                <a:cs typeface="Calibri"/>
              </a:rPr>
              <a:t>klimatske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5D2576"/>
                </a:solidFill>
                <a:latin typeface="Calibri"/>
                <a:cs typeface="Calibri"/>
              </a:rPr>
              <a:t>promene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iscrpljivanje </a:t>
            </a:r>
            <a:r>
              <a:rPr dirty="0" sz="1600" spc="140">
                <a:solidFill>
                  <a:srgbClr val="5D2576"/>
                </a:solidFill>
                <a:latin typeface="Calibri"/>
                <a:cs typeface="Calibri"/>
              </a:rPr>
              <a:t>resursa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5D2576"/>
                </a:solidFill>
                <a:latin typeface="Calibri"/>
                <a:cs typeface="Calibri"/>
              </a:rPr>
              <a:t>disproporcionalno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95">
                <a:solidFill>
                  <a:srgbClr val="5D2576"/>
                </a:solidFill>
                <a:latin typeface="Calibri"/>
                <a:cs typeface="Calibri"/>
              </a:rPr>
              <a:t>pogađaju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0">
                <a:solidFill>
                  <a:srgbClr val="5D2576"/>
                </a:solidFill>
                <a:latin typeface="Calibri"/>
                <a:cs typeface="Calibri"/>
              </a:rPr>
              <a:t>ranjive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zajednice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210">
                <a:solidFill>
                  <a:srgbClr val="5D2576"/>
                </a:solidFill>
                <a:latin typeface="Calibri"/>
                <a:cs typeface="Calibri"/>
              </a:rPr>
              <a:t>buduće </a:t>
            </a:r>
            <a:r>
              <a:rPr dirty="0" sz="1600" spc="135">
                <a:solidFill>
                  <a:srgbClr val="5D2576"/>
                </a:solidFill>
                <a:latin typeface="Calibri"/>
                <a:cs typeface="Calibri"/>
              </a:rPr>
              <a:t>generacije,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pogoršavajući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društvene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60">
                <a:solidFill>
                  <a:srgbClr val="5D2576"/>
                </a:solidFill>
                <a:latin typeface="Calibri"/>
                <a:cs typeface="Calibri"/>
              </a:rPr>
              <a:t>nejednakosti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65">
                <a:solidFill>
                  <a:srgbClr val="5D2576"/>
                </a:solidFill>
                <a:latin typeface="Calibri"/>
                <a:cs typeface="Calibri"/>
              </a:rPr>
              <a:t>i</a:t>
            </a:r>
            <a:r>
              <a:rPr dirty="0" sz="1600" spc="75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5D2576"/>
                </a:solidFill>
                <a:latin typeface="Calibri"/>
                <a:cs typeface="Calibri"/>
              </a:rPr>
              <a:t>ugrožavajući </a:t>
            </a:r>
            <a:r>
              <a:rPr dirty="0" sz="1600" spc="185">
                <a:solidFill>
                  <a:srgbClr val="5D2576"/>
                </a:solidFill>
                <a:latin typeface="Calibri"/>
                <a:cs typeface="Calibri"/>
              </a:rPr>
              <a:t>globalnu</a:t>
            </a:r>
            <a:r>
              <a:rPr dirty="0" sz="1600" spc="80">
                <a:solidFill>
                  <a:srgbClr val="5D2576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5D2576"/>
                </a:solidFill>
                <a:latin typeface="Calibri"/>
                <a:cs typeface="Calibri"/>
              </a:rPr>
              <a:t>stabilnost.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8" cy="685800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4855362" y="1342644"/>
            <a:ext cx="2736215" cy="10102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238125">
              <a:lnSpc>
                <a:spcPct val="100000"/>
              </a:lnSpc>
              <a:spcBef>
                <a:spcPts val="100"/>
              </a:spcBef>
            </a:pPr>
            <a:r>
              <a:rPr dirty="0" sz="3200" spc="290">
                <a:solidFill>
                  <a:srgbClr val="FFFFFF"/>
                </a:solidFill>
                <a:latin typeface="Calibri"/>
                <a:cs typeface="Calibri"/>
              </a:rPr>
              <a:t>04.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3200" spc="409">
                <a:solidFill>
                  <a:srgbClr val="FFFFFF"/>
                </a:solidFill>
                <a:latin typeface="Calibri"/>
                <a:cs typeface="Calibri"/>
              </a:rPr>
              <a:t>VAŠA</a:t>
            </a:r>
            <a:r>
              <a:rPr dirty="0" sz="3200" spc="1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455">
                <a:solidFill>
                  <a:srgbClr val="FFFFFF"/>
                </a:solidFill>
                <a:latin typeface="Calibri"/>
                <a:cs typeface="Calibri"/>
              </a:rPr>
              <a:t>ULOGA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1180859" y="5169951"/>
            <a:ext cx="304165" cy="1432560"/>
          </a:xfrm>
          <a:prstGeom prst="rect">
            <a:avLst/>
          </a:prstGeom>
        </p:spPr>
        <p:txBody>
          <a:bodyPr wrap="square" lIns="0" tIns="5080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800" spc="26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18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290" b="1">
                <a:solidFill>
                  <a:srgbClr val="FFFFFF"/>
                </a:solidFill>
                <a:latin typeface="Calibri"/>
                <a:cs typeface="Calibri"/>
              </a:rPr>
              <a:t>ROLE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6173091" y="3639131"/>
            <a:ext cx="2070100" cy="3219450"/>
            <a:chOff x="6173091" y="3639131"/>
            <a:chExt cx="2070100" cy="3219450"/>
          </a:xfrm>
        </p:grpSpPr>
        <p:sp>
          <p:nvSpPr>
            <p:cNvPr id="6" name="object 6" descr=""/>
            <p:cNvSpPr/>
            <p:nvPr/>
          </p:nvSpPr>
          <p:spPr>
            <a:xfrm>
              <a:off x="6173091" y="3639131"/>
              <a:ext cx="2070100" cy="3219450"/>
            </a:xfrm>
            <a:custGeom>
              <a:avLst/>
              <a:gdLst/>
              <a:ahLst/>
              <a:cxnLst/>
              <a:rect l="l" t="t" r="r" b="b"/>
              <a:pathLst>
                <a:path w="2070100" h="3219450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2"/>
                  </a:lnTo>
                  <a:lnTo>
                    <a:pt x="579842" y="105199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7"/>
                  </a:lnTo>
                  <a:lnTo>
                    <a:pt x="387666" y="227380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6"/>
                  </a:lnTo>
                  <a:lnTo>
                    <a:pt x="256588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8" y="461056"/>
                  </a:lnTo>
                  <a:lnTo>
                    <a:pt x="149102" y="499541"/>
                  </a:lnTo>
                  <a:lnTo>
                    <a:pt x="126289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4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868"/>
                  </a:lnTo>
                  <a:lnTo>
                    <a:pt x="2070035" y="3218868"/>
                  </a:lnTo>
                  <a:lnTo>
                    <a:pt x="2070035" y="1035014"/>
                  </a:lnTo>
                  <a:lnTo>
                    <a:pt x="2068908" y="986291"/>
                  </a:lnTo>
                  <a:lnTo>
                    <a:pt x="2065562" y="938148"/>
                  </a:lnTo>
                  <a:lnTo>
                    <a:pt x="2060045" y="890634"/>
                  </a:lnTo>
                  <a:lnTo>
                    <a:pt x="2052407" y="843800"/>
                  </a:lnTo>
                  <a:lnTo>
                    <a:pt x="2042699" y="797694"/>
                  </a:lnTo>
                  <a:lnTo>
                    <a:pt x="2030970" y="752368"/>
                  </a:lnTo>
                  <a:lnTo>
                    <a:pt x="2017269" y="707869"/>
                  </a:lnTo>
                  <a:lnTo>
                    <a:pt x="2001646" y="664249"/>
                  </a:lnTo>
                  <a:lnTo>
                    <a:pt x="1984152" y="621556"/>
                  </a:lnTo>
                  <a:lnTo>
                    <a:pt x="1964834" y="579841"/>
                  </a:lnTo>
                  <a:lnTo>
                    <a:pt x="1943745" y="539152"/>
                  </a:lnTo>
                  <a:lnTo>
                    <a:pt x="1920932" y="499541"/>
                  </a:lnTo>
                  <a:lnTo>
                    <a:pt x="1896446" y="461056"/>
                  </a:lnTo>
                  <a:lnTo>
                    <a:pt x="1870337" y="423748"/>
                  </a:lnTo>
                  <a:lnTo>
                    <a:pt x="1842653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0"/>
                  </a:lnTo>
                  <a:lnTo>
                    <a:pt x="1646285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199"/>
                  </a:lnTo>
                  <a:lnTo>
                    <a:pt x="1448476" y="85882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93407" y="4322064"/>
              <a:ext cx="1030224" cy="1030224"/>
            </a:xfrm>
            <a:prstGeom prst="rect">
              <a:avLst/>
            </a:prstGeom>
          </p:spPr>
        </p:pic>
      </p:grpSp>
      <p:grpSp>
        <p:nvGrpSpPr>
          <p:cNvPr id="8" name="object 8" descr=""/>
          <p:cNvGrpSpPr/>
          <p:nvPr/>
        </p:nvGrpSpPr>
        <p:grpSpPr>
          <a:xfrm>
            <a:off x="8397307" y="3639131"/>
            <a:ext cx="2070100" cy="3219450"/>
            <a:chOff x="8397307" y="3639131"/>
            <a:chExt cx="2070100" cy="3219450"/>
          </a:xfrm>
        </p:grpSpPr>
        <p:sp>
          <p:nvSpPr>
            <p:cNvPr id="9" name="object 9" descr=""/>
            <p:cNvSpPr/>
            <p:nvPr/>
          </p:nvSpPr>
          <p:spPr>
            <a:xfrm>
              <a:off x="8397307" y="3639131"/>
              <a:ext cx="2070100" cy="3219450"/>
            </a:xfrm>
            <a:custGeom>
              <a:avLst/>
              <a:gdLst/>
              <a:ahLst/>
              <a:cxnLst/>
              <a:rect l="l" t="t" r="r" b="b"/>
              <a:pathLst>
                <a:path w="2070100" h="3219450">
                  <a:moveTo>
                    <a:pt x="1035018" y="0"/>
                  </a:moveTo>
                  <a:lnTo>
                    <a:pt x="986295" y="1126"/>
                  </a:lnTo>
                  <a:lnTo>
                    <a:pt x="938151" y="4473"/>
                  </a:lnTo>
                  <a:lnTo>
                    <a:pt x="890638" y="9989"/>
                  </a:lnTo>
                  <a:lnTo>
                    <a:pt x="843803" y="17627"/>
                  </a:lnTo>
                  <a:lnTo>
                    <a:pt x="797698" y="27335"/>
                  </a:lnTo>
                  <a:lnTo>
                    <a:pt x="752371" y="39064"/>
                  </a:lnTo>
                  <a:lnTo>
                    <a:pt x="707872" y="52765"/>
                  </a:lnTo>
                  <a:lnTo>
                    <a:pt x="664251" y="68388"/>
                  </a:lnTo>
                  <a:lnTo>
                    <a:pt x="621559" y="85882"/>
                  </a:lnTo>
                  <a:lnTo>
                    <a:pt x="579843" y="105199"/>
                  </a:lnTo>
                  <a:lnTo>
                    <a:pt x="539155" y="126289"/>
                  </a:lnTo>
                  <a:lnTo>
                    <a:pt x="499543" y="149102"/>
                  </a:lnTo>
                  <a:lnTo>
                    <a:pt x="461058" y="173588"/>
                  </a:lnTo>
                  <a:lnTo>
                    <a:pt x="423750" y="199697"/>
                  </a:lnTo>
                  <a:lnTo>
                    <a:pt x="387667" y="227380"/>
                  </a:lnTo>
                  <a:lnTo>
                    <a:pt x="352860" y="256588"/>
                  </a:lnTo>
                  <a:lnTo>
                    <a:pt x="319378" y="287270"/>
                  </a:lnTo>
                  <a:lnTo>
                    <a:pt x="287271" y="319376"/>
                  </a:lnTo>
                  <a:lnTo>
                    <a:pt x="256589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9" y="461056"/>
                  </a:lnTo>
                  <a:lnTo>
                    <a:pt x="149103" y="499541"/>
                  </a:lnTo>
                  <a:lnTo>
                    <a:pt x="126290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5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868"/>
                  </a:lnTo>
                  <a:lnTo>
                    <a:pt x="2070036" y="3218868"/>
                  </a:lnTo>
                  <a:lnTo>
                    <a:pt x="2070036" y="1035014"/>
                  </a:lnTo>
                  <a:lnTo>
                    <a:pt x="2068909" y="986291"/>
                  </a:lnTo>
                  <a:lnTo>
                    <a:pt x="2065563" y="938148"/>
                  </a:lnTo>
                  <a:lnTo>
                    <a:pt x="2060046" y="890634"/>
                  </a:lnTo>
                  <a:lnTo>
                    <a:pt x="2052409" y="843800"/>
                  </a:lnTo>
                  <a:lnTo>
                    <a:pt x="2042700" y="797694"/>
                  </a:lnTo>
                  <a:lnTo>
                    <a:pt x="2030971" y="752368"/>
                  </a:lnTo>
                  <a:lnTo>
                    <a:pt x="2017270" y="707869"/>
                  </a:lnTo>
                  <a:lnTo>
                    <a:pt x="2001647" y="664249"/>
                  </a:lnTo>
                  <a:lnTo>
                    <a:pt x="1984153" y="621556"/>
                  </a:lnTo>
                  <a:lnTo>
                    <a:pt x="1964835" y="579841"/>
                  </a:lnTo>
                  <a:lnTo>
                    <a:pt x="1943746" y="539152"/>
                  </a:lnTo>
                  <a:lnTo>
                    <a:pt x="1920933" y="499541"/>
                  </a:lnTo>
                  <a:lnTo>
                    <a:pt x="1896447" y="461056"/>
                  </a:lnTo>
                  <a:lnTo>
                    <a:pt x="1870337" y="423748"/>
                  </a:lnTo>
                  <a:lnTo>
                    <a:pt x="1842654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8" y="287270"/>
                  </a:lnTo>
                  <a:lnTo>
                    <a:pt x="1717176" y="256588"/>
                  </a:lnTo>
                  <a:lnTo>
                    <a:pt x="1682369" y="227380"/>
                  </a:lnTo>
                  <a:lnTo>
                    <a:pt x="1646286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1" y="126289"/>
                  </a:lnTo>
                  <a:lnTo>
                    <a:pt x="1490192" y="105199"/>
                  </a:lnTo>
                  <a:lnTo>
                    <a:pt x="1448477" y="85882"/>
                  </a:lnTo>
                  <a:lnTo>
                    <a:pt x="1405784" y="68388"/>
                  </a:lnTo>
                  <a:lnTo>
                    <a:pt x="1362163" y="52765"/>
                  </a:lnTo>
                  <a:lnTo>
                    <a:pt x="1317665" y="39064"/>
                  </a:lnTo>
                  <a:lnTo>
                    <a:pt x="1272338" y="27335"/>
                  </a:lnTo>
                  <a:lnTo>
                    <a:pt x="1226232" y="17627"/>
                  </a:lnTo>
                  <a:lnTo>
                    <a:pt x="1179398" y="9989"/>
                  </a:lnTo>
                  <a:lnTo>
                    <a:pt x="1131884" y="4473"/>
                  </a:lnTo>
                  <a:lnTo>
                    <a:pt x="1083741" y="1126"/>
                  </a:lnTo>
                  <a:lnTo>
                    <a:pt x="10350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11768" y="4181856"/>
              <a:ext cx="1240535" cy="1237488"/>
            </a:xfrm>
            <a:prstGeom prst="rect">
              <a:avLst/>
            </a:prstGeom>
          </p:spPr>
        </p:pic>
      </p:grpSp>
      <p:grpSp>
        <p:nvGrpSpPr>
          <p:cNvPr id="11" name="object 11" descr=""/>
          <p:cNvGrpSpPr/>
          <p:nvPr/>
        </p:nvGrpSpPr>
        <p:grpSpPr>
          <a:xfrm>
            <a:off x="3948874" y="3639131"/>
            <a:ext cx="2070100" cy="3219450"/>
            <a:chOff x="3948874" y="3639131"/>
            <a:chExt cx="2070100" cy="3219450"/>
          </a:xfrm>
        </p:grpSpPr>
        <p:sp>
          <p:nvSpPr>
            <p:cNvPr id="12" name="object 12" descr=""/>
            <p:cNvSpPr/>
            <p:nvPr/>
          </p:nvSpPr>
          <p:spPr>
            <a:xfrm>
              <a:off x="3948874" y="3639131"/>
              <a:ext cx="2070100" cy="3219450"/>
            </a:xfrm>
            <a:custGeom>
              <a:avLst/>
              <a:gdLst/>
              <a:ahLst/>
              <a:cxnLst/>
              <a:rect l="l" t="t" r="r" b="b"/>
              <a:pathLst>
                <a:path w="2070100" h="3219450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2"/>
                  </a:lnTo>
                  <a:lnTo>
                    <a:pt x="579842" y="105199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7"/>
                  </a:lnTo>
                  <a:lnTo>
                    <a:pt x="387666" y="227380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6"/>
                  </a:lnTo>
                  <a:lnTo>
                    <a:pt x="256588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8" y="461056"/>
                  </a:lnTo>
                  <a:lnTo>
                    <a:pt x="149102" y="499541"/>
                  </a:lnTo>
                  <a:lnTo>
                    <a:pt x="126289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4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868"/>
                  </a:lnTo>
                  <a:lnTo>
                    <a:pt x="2070035" y="3218868"/>
                  </a:lnTo>
                  <a:lnTo>
                    <a:pt x="2070035" y="1035014"/>
                  </a:lnTo>
                  <a:lnTo>
                    <a:pt x="2068908" y="986291"/>
                  </a:lnTo>
                  <a:lnTo>
                    <a:pt x="2065562" y="938148"/>
                  </a:lnTo>
                  <a:lnTo>
                    <a:pt x="2060045" y="890634"/>
                  </a:lnTo>
                  <a:lnTo>
                    <a:pt x="2052407" y="843800"/>
                  </a:lnTo>
                  <a:lnTo>
                    <a:pt x="2042699" y="797694"/>
                  </a:lnTo>
                  <a:lnTo>
                    <a:pt x="2030970" y="752368"/>
                  </a:lnTo>
                  <a:lnTo>
                    <a:pt x="2017269" y="707869"/>
                  </a:lnTo>
                  <a:lnTo>
                    <a:pt x="2001646" y="664249"/>
                  </a:lnTo>
                  <a:lnTo>
                    <a:pt x="1984152" y="621556"/>
                  </a:lnTo>
                  <a:lnTo>
                    <a:pt x="1964834" y="579841"/>
                  </a:lnTo>
                  <a:lnTo>
                    <a:pt x="1943745" y="539152"/>
                  </a:lnTo>
                  <a:lnTo>
                    <a:pt x="1920932" y="499541"/>
                  </a:lnTo>
                  <a:lnTo>
                    <a:pt x="1896446" y="461056"/>
                  </a:lnTo>
                  <a:lnTo>
                    <a:pt x="1870337" y="423748"/>
                  </a:lnTo>
                  <a:lnTo>
                    <a:pt x="1842653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0"/>
                  </a:lnTo>
                  <a:lnTo>
                    <a:pt x="1646285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199"/>
                  </a:lnTo>
                  <a:lnTo>
                    <a:pt x="1448476" y="85882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55685" y="4322510"/>
              <a:ext cx="856410" cy="927777"/>
            </a:xfrm>
            <a:prstGeom prst="rect">
              <a:avLst/>
            </a:prstGeom>
          </p:spPr>
        </p:pic>
      </p:grpSp>
      <p:grpSp>
        <p:nvGrpSpPr>
          <p:cNvPr id="14" name="object 14" descr=""/>
          <p:cNvGrpSpPr/>
          <p:nvPr/>
        </p:nvGrpSpPr>
        <p:grpSpPr>
          <a:xfrm>
            <a:off x="1724657" y="3639131"/>
            <a:ext cx="2070100" cy="3219450"/>
            <a:chOff x="1724657" y="3639131"/>
            <a:chExt cx="2070100" cy="3219450"/>
          </a:xfrm>
        </p:grpSpPr>
        <p:sp>
          <p:nvSpPr>
            <p:cNvPr id="15" name="object 15" descr=""/>
            <p:cNvSpPr/>
            <p:nvPr/>
          </p:nvSpPr>
          <p:spPr>
            <a:xfrm>
              <a:off x="1724657" y="3639131"/>
              <a:ext cx="2070100" cy="3219450"/>
            </a:xfrm>
            <a:custGeom>
              <a:avLst/>
              <a:gdLst/>
              <a:ahLst/>
              <a:cxnLst/>
              <a:rect l="l" t="t" r="r" b="b"/>
              <a:pathLst>
                <a:path w="2070100" h="3219450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2"/>
                  </a:lnTo>
                  <a:lnTo>
                    <a:pt x="579842" y="105199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7"/>
                  </a:lnTo>
                  <a:lnTo>
                    <a:pt x="387666" y="227380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6"/>
                  </a:lnTo>
                  <a:lnTo>
                    <a:pt x="256588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8" y="461056"/>
                  </a:lnTo>
                  <a:lnTo>
                    <a:pt x="149102" y="499541"/>
                  </a:lnTo>
                  <a:lnTo>
                    <a:pt x="126289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4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868"/>
                  </a:lnTo>
                  <a:lnTo>
                    <a:pt x="2070035" y="3218868"/>
                  </a:lnTo>
                  <a:lnTo>
                    <a:pt x="2070035" y="1035014"/>
                  </a:lnTo>
                  <a:lnTo>
                    <a:pt x="2068908" y="986291"/>
                  </a:lnTo>
                  <a:lnTo>
                    <a:pt x="2065562" y="938148"/>
                  </a:lnTo>
                  <a:lnTo>
                    <a:pt x="2060045" y="890634"/>
                  </a:lnTo>
                  <a:lnTo>
                    <a:pt x="2052407" y="843800"/>
                  </a:lnTo>
                  <a:lnTo>
                    <a:pt x="2042699" y="797694"/>
                  </a:lnTo>
                  <a:lnTo>
                    <a:pt x="2030970" y="752368"/>
                  </a:lnTo>
                  <a:lnTo>
                    <a:pt x="2017269" y="707869"/>
                  </a:lnTo>
                  <a:lnTo>
                    <a:pt x="2001646" y="664249"/>
                  </a:lnTo>
                  <a:lnTo>
                    <a:pt x="1984152" y="621556"/>
                  </a:lnTo>
                  <a:lnTo>
                    <a:pt x="1964834" y="579841"/>
                  </a:lnTo>
                  <a:lnTo>
                    <a:pt x="1943745" y="539152"/>
                  </a:lnTo>
                  <a:lnTo>
                    <a:pt x="1920932" y="499541"/>
                  </a:lnTo>
                  <a:lnTo>
                    <a:pt x="1896446" y="461056"/>
                  </a:lnTo>
                  <a:lnTo>
                    <a:pt x="1870337" y="423748"/>
                  </a:lnTo>
                  <a:lnTo>
                    <a:pt x="1842653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0"/>
                  </a:lnTo>
                  <a:lnTo>
                    <a:pt x="1646285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199"/>
                  </a:lnTo>
                  <a:lnTo>
                    <a:pt x="1448476" y="85882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36622" y="4409234"/>
              <a:ext cx="1135130" cy="791031"/>
            </a:xfrm>
            <a:prstGeom prst="rect">
              <a:avLst/>
            </a:prstGeom>
          </p:spPr>
        </p:pic>
      </p:grpSp>
      <p:sp>
        <p:nvSpPr>
          <p:cNvPr id="17" name="object 17" descr=""/>
          <p:cNvSpPr txBox="1"/>
          <p:nvPr/>
        </p:nvSpPr>
        <p:spPr>
          <a:xfrm>
            <a:off x="4202500" y="5562295"/>
            <a:ext cx="153606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 indent="-635">
              <a:lnSpc>
                <a:spcPts val="1900"/>
              </a:lnSpc>
              <a:spcBef>
                <a:spcPts val="180"/>
              </a:spcBef>
            </a:pPr>
            <a:r>
              <a:rPr dirty="0" sz="1600" spc="160" b="1">
                <a:solidFill>
                  <a:srgbClr val="FF636C"/>
                </a:solidFill>
                <a:latin typeface="Calibri"/>
                <a:cs typeface="Calibri"/>
              </a:rPr>
              <a:t>Iskorišćavanje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tehnologije</a:t>
            </a:r>
            <a:r>
              <a:rPr dirty="0" sz="1600" spc="13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dirty="0" sz="1600" spc="210" b="1">
                <a:solidFill>
                  <a:srgbClr val="FF636C"/>
                </a:solidFill>
                <a:latin typeface="Calibri"/>
                <a:cs typeface="Calibri"/>
              </a:rPr>
              <a:t>masovnu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mobilizaciju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6630721" y="5562295"/>
            <a:ext cx="114363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180"/>
              </a:spcBef>
            </a:pPr>
            <a:r>
              <a:rPr dirty="0" sz="1600" spc="155" b="1">
                <a:solidFill>
                  <a:srgbClr val="FF636C"/>
                </a:solidFill>
                <a:latin typeface="Calibri"/>
                <a:cs typeface="Calibri"/>
              </a:rPr>
              <a:t>Inovativna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35" b="1">
                <a:solidFill>
                  <a:srgbClr val="FF636C"/>
                </a:solidFill>
                <a:latin typeface="Calibri"/>
                <a:cs typeface="Calibri"/>
              </a:rPr>
              <a:t>inicijative </a:t>
            </a: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zajednice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8785427" y="5577535"/>
            <a:ext cx="1372870" cy="1037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5080">
              <a:lnSpc>
                <a:spcPct val="105000"/>
              </a:lnSpc>
            </a:pP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Aktivno angažovanje </a:t>
            </a:r>
            <a:r>
              <a:rPr dirty="0" sz="1600" spc="190" b="1">
                <a:solidFill>
                  <a:srgbClr val="FF636C"/>
                </a:solidFill>
                <a:latin typeface="Calibri"/>
                <a:cs typeface="Calibri"/>
              </a:rPr>
              <a:t>uprkos </a:t>
            </a:r>
            <a:r>
              <a:rPr dirty="0" sz="1600" spc="200" b="1">
                <a:solidFill>
                  <a:srgbClr val="FF636C"/>
                </a:solidFill>
                <a:latin typeface="Calibri"/>
                <a:cs typeface="Calibri"/>
              </a:rPr>
              <a:t>preprekama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2068602" y="5577433"/>
            <a:ext cx="1311275" cy="1037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12700" marR="5080" indent="57785">
              <a:lnSpc>
                <a:spcPct val="105000"/>
              </a:lnSpc>
            </a:pP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Pokretanje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društvenih </a:t>
            </a:r>
            <a:r>
              <a:rPr dirty="0" sz="1600" spc="215" b="1">
                <a:solidFill>
                  <a:srgbClr val="FF636C"/>
                </a:solidFill>
                <a:latin typeface="Calibri"/>
                <a:cs typeface="Calibri"/>
              </a:rPr>
              <a:t>promena</a:t>
            </a:r>
            <a:r>
              <a:rPr dirty="0" sz="1600" spc="114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zagovaranje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1724657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3948874" y="3648593"/>
            <a:ext cx="2070100" cy="3209925"/>
          </a:xfrm>
          <a:custGeom>
            <a:avLst/>
            <a:gdLst/>
            <a:ahLst/>
            <a:cxnLst/>
            <a:rect l="l" t="t" r="r" b="b"/>
            <a:pathLst>
              <a:path w="2070100" h="320992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3209406"/>
                </a:lnTo>
                <a:lnTo>
                  <a:pt x="2070035" y="3209406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 descr=""/>
          <p:cNvGrpSpPr/>
          <p:nvPr/>
        </p:nvGrpSpPr>
        <p:grpSpPr>
          <a:xfrm>
            <a:off x="6173091" y="3648593"/>
            <a:ext cx="2070100" cy="3209925"/>
            <a:chOff x="6173091" y="3648593"/>
            <a:chExt cx="2070100" cy="3209925"/>
          </a:xfrm>
        </p:grpSpPr>
        <p:sp>
          <p:nvSpPr>
            <p:cNvPr id="6" name="object 6" descr=""/>
            <p:cNvSpPr/>
            <p:nvPr/>
          </p:nvSpPr>
          <p:spPr>
            <a:xfrm>
              <a:off x="6173091" y="3648593"/>
              <a:ext cx="2070100" cy="3209925"/>
            </a:xfrm>
            <a:custGeom>
              <a:avLst/>
              <a:gdLst/>
              <a:ahLst/>
              <a:cxnLst/>
              <a:rect l="l" t="t" r="r" b="b"/>
              <a:pathLst>
                <a:path w="2070100" h="3209925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3"/>
                  </a:lnTo>
                  <a:lnTo>
                    <a:pt x="579842" y="105200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8"/>
                  </a:lnTo>
                  <a:lnTo>
                    <a:pt x="387666" y="227381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7"/>
                  </a:lnTo>
                  <a:lnTo>
                    <a:pt x="256588" y="352859"/>
                  </a:lnTo>
                  <a:lnTo>
                    <a:pt x="227381" y="387666"/>
                  </a:lnTo>
                  <a:lnTo>
                    <a:pt x="199698" y="423748"/>
                  </a:lnTo>
                  <a:lnTo>
                    <a:pt x="173588" y="461057"/>
                  </a:lnTo>
                  <a:lnTo>
                    <a:pt x="149102" y="499542"/>
                  </a:lnTo>
                  <a:lnTo>
                    <a:pt x="126289" y="539153"/>
                  </a:lnTo>
                  <a:lnTo>
                    <a:pt x="105200" y="579842"/>
                  </a:lnTo>
                  <a:lnTo>
                    <a:pt x="85883" y="621557"/>
                  </a:lnTo>
                  <a:lnTo>
                    <a:pt x="68388" y="664250"/>
                  </a:lnTo>
                  <a:lnTo>
                    <a:pt x="52765" y="707870"/>
                  </a:lnTo>
                  <a:lnTo>
                    <a:pt x="39064" y="752369"/>
                  </a:lnTo>
                  <a:lnTo>
                    <a:pt x="27335" y="797696"/>
                  </a:lnTo>
                  <a:lnTo>
                    <a:pt x="17627" y="843801"/>
                  </a:lnTo>
                  <a:lnTo>
                    <a:pt x="9989" y="890636"/>
                  </a:lnTo>
                  <a:lnTo>
                    <a:pt x="4473" y="938149"/>
                  </a:lnTo>
                  <a:lnTo>
                    <a:pt x="1126" y="986292"/>
                  </a:lnTo>
                  <a:lnTo>
                    <a:pt x="0" y="1035015"/>
                  </a:lnTo>
                  <a:lnTo>
                    <a:pt x="0" y="3209406"/>
                  </a:lnTo>
                  <a:lnTo>
                    <a:pt x="2070035" y="3209406"/>
                  </a:lnTo>
                  <a:lnTo>
                    <a:pt x="2070035" y="1035015"/>
                  </a:lnTo>
                  <a:lnTo>
                    <a:pt x="2068908" y="986292"/>
                  </a:lnTo>
                  <a:lnTo>
                    <a:pt x="2065562" y="938149"/>
                  </a:lnTo>
                  <a:lnTo>
                    <a:pt x="2060045" y="890636"/>
                  </a:lnTo>
                  <a:lnTo>
                    <a:pt x="2052407" y="843801"/>
                  </a:lnTo>
                  <a:lnTo>
                    <a:pt x="2042699" y="797696"/>
                  </a:lnTo>
                  <a:lnTo>
                    <a:pt x="2030970" y="752369"/>
                  </a:lnTo>
                  <a:lnTo>
                    <a:pt x="2017269" y="707870"/>
                  </a:lnTo>
                  <a:lnTo>
                    <a:pt x="2001646" y="664250"/>
                  </a:lnTo>
                  <a:lnTo>
                    <a:pt x="1984152" y="621557"/>
                  </a:lnTo>
                  <a:lnTo>
                    <a:pt x="1964834" y="579842"/>
                  </a:lnTo>
                  <a:lnTo>
                    <a:pt x="1943745" y="539153"/>
                  </a:lnTo>
                  <a:lnTo>
                    <a:pt x="1920932" y="499542"/>
                  </a:lnTo>
                  <a:lnTo>
                    <a:pt x="1896446" y="461057"/>
                  </a:lnTo>
                  <a:lnTo>
                    <a:pt x="1870337" y="423748"/>
                  </a:lnTo>
                  <a:lnTo>
                    <a:pt x="1842653" y="387666"/>
                  </a:lnTo>
                  <a:lnTo>
                    <a:pt x="1813446" y="352859"/>
                  </a:lnTo>
                  <a:lnTo>
                    <a:pt x="1782764" y="319377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1"/>
                  </a:lnTo>
                  <a:lnTo>
                    <a:pt x="1646285" y="199698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200"/>
                  </a:lnTo>
                  <a:lnTo>
                    <a:pt x="1448476" y="85883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93407" y="4331208"/>
              <a:ext cx="1030224" cy="1030224"/>
            </a:xfrm>
            <a:prstGeom prst="rect">
              <a:avLst/>
            </a:prstGeom>
          </p:spPr>
        </p:pic>
      </p:grpSp>
      <p:sp>
        <p:nvSpPr>
          <p:cNvPr id="8" name="object 8" descr=""/>
          <p:cNvSpPr/>
          <p:nvPr/>
        </p:nvSpPr>
        <p:spPr>
          <a:xfrm>
            <a:off x="8397307" y="3648593"/>
            <a:ext cx="2070100" cy="3209925"/>
          </a:xfrm>
          <a:custGeom>
            <a:avLst/>
            <a:gdLst/>
            <a:ahLst/>
            <a:cxnLst/>
            <a:rect l="l" t="t" r="r" b="b"/>
            <a:pathLst>
              <a:path w="2070100" h="3209925">
                <a:moveTo>
                  <a:pt x="1035018" y="0"/>
                </a:moveTo>
                <a:lnTo>
                  <a:pt x="986295" y="1126"/>
                </a:lnTo>
                <a:lnTo>
                  <a:pt x="938151" y="4473"/>
                </a:lnTo>
                <a:lnTo>
                  <a:pt x="890638" y="9989"/>
                </a:lnTo>
                <a:lnTo>
                  <a:pt x="843803" y="17627"/>
                </a:lnTo>
                <a:lnTo>
                  <a:pt x="797698" y="27335"/>
                </a:lnTo>
                <a:lnTo>
                  <a:pt x="752371" y="39064"/>
                </a:lnTo>
                <a:lnTo>
                  <a:pt x="707872" y="52765"/>
                </a:lnTo>
                <a:lnTo>
                  <a:pt x="664251" y="68388"/>
                </a:lnTo>
                <a:lnTo>
                  <a:pt x="621559" y="85883"/>
                </a:lnTo>
                <a:lnTo>
                  <a:pt x="579843" y="105200"/>
                </a:lnTo>
                <a:lnTo>
                  <a:pt x="539155" y="126289"/>
                </a:lnTo>
                <a:lnTo>
                  <a:pt x="499543" y="149102"/>
                </a:lnTo>
                <a:lnTo>
                  <a:pt x="461058" y="173588"/>
                </a:lnTo>
                <a:lnTo>
                  <a:pt x="423750" y="199698"/>
                </a:lnTo>
                <a:lnTo>
                  <a:pt x="387667" y="227381"/>
                </a:lnTo>
                <a:lnTo>
                  <a:pt x="352860" y="256588"/>
                </a:lnTo>
                <a:lnTo>
                  <a:pt x="319378" y="287270"/>
                </a:lnTo>
                <a:lnTo>
                  <a:pt x="287271" y="319377"/>
                </a:lnTo>
                <a:lnTo>
                  <a:pt x="256589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9" y="461057"/>
                </a:lnTo>
                <a:lnTo>
                  <a:pt x="149103" y="499542"/>
                </a:lnTo>
                <a:lnTo>
                  <a:pt x="126290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5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3209406"/>
                </a:lnTo>
                <a:lnTo>
                  <a:pt x="2070036" y="3209406"/>
                </a:lnTo>
                <a:lnTo>
                  <a:pt x="2070036" y="1035015"/>
                </a:lnTo>
                <a:lnTo>
                  <a:pt x="2068909" y="986292"/>
                </a:lnTo>
                <a:lnTo>
                  <a:pt x="2065563" y="938149"/>
                </a:lnTo>
                <a:lnTo>
                  <a:pt x="2060046" y="890636"/>
                </a:lnTo>
                <a:lnTo>
                  <a:pt x="2052409" y="843801"/>
                </a:lnTo>
                <a:lnTo>
                  <a:pt x="2042700" y="797696"/>
                </a:lnTo>
                <a:lnTo>
                  <a:pt x="2030971" y="752369"/>
                </a:lnTo>
                <a:lnTo>
                  <a:pt x="2017270" y="707870"/>
                </a:lnTo>
                <a:lnTo>
                  <a:pt x="2001647" y="664250"/>
                </a:lnTo>
                <a:lnTo>
                  <a:pt x="1984153" y="621557"/>
                </a:lnTo>
                <a:lnTo>
                  <a:pt x="1964835" y="579842"/>
                </a:lnTo>
                <a:lnTo>
                  <a:pt x="1943746" y="539153"/>
                </a:lnTo>
                <a:lnTo>
                  <a:pt x="1920933" y="499542"/>
                </a:lnTo>
                <a:lnTo>
                  <a:pt x="1896447" y="461057"/>
                </a:lnTo>
                <a:lnTo>
                  <a:pt x="1870337" y="423748"/>
                </a:lnTo>
                <a:lnTo>
                  <a:pt x="1842654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8" y="287270"/>
                </a:lnTo>
                <a:lnTo>
                  <a:pt x="1717176" y="256588"/>
                </a:lnTo>
                <a:lnTo>
                  <a:pt x="1682369" y="227381"/>
                </a:lnTo>
                <a:lnTo>
                  <a:pt x="1646286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1" y="126289"/>
                </a:lnTo>
                <a:lnTo>
                  <a:pt x="1490192" y="105200"/>
                </a:lnTo>
                <a:lnTo>
                  <a:pt x="1448477" y="85883"/>
                </a:lnTo>
                <a:lnTo>
                  <a:pt x="1405784" y="68388"/>
                </a:lnTo>
                <a:lnTo>
                  <a:pt x="1362163" y="52765"/>
                </a:lnTo>
                <a:lnTo>
                  <a:pt x="1317665" y="39064"/>
                </a:lnTo>
                <a:lnTo>
                  <a:pt x="1272338" y="27335"/>
                </a:lnTo>
                <a:lnTo>
                  <a:pt x="1226232" y="17627"/>
                </a:lnTo>
                <a:lnTo>
                  <a:pt x="1179398" y="9989"/>
                </a:lnTo>
                <a:lnTo>
                  <a:pt x="1131884" y="4473"/>
                </a:lnTo>
                <a:lnTo>
                  <a:pt x="1083741" y="1126"/>
                </a:lnTo>
                <a:lnTo>
                  <a:pt x="10350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1180859" y="5169951"/>
            <a:ext cx="304165" cy="1432560"/>
          </a:xfrm>
          <a:prstGeom prst="rect">
            <a:avLst/>
          </a:prstGeom>
        </p:spPr>
        <p:txBody>
          <a:bodyPr wrap="square" lIns="0" tIns="5080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800" spc="26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18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290" b="1">
                <a:solidFill>
                  <a:srgbClr val="FFFFFF"/>
                </a:solidFill>
                <a:latin typeface="Calibri"/>
                <a:cs typeface="Calibri"/>
              </a:rPr>
              <a:t>ROLE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11768" y="4181855"/>
            <a:ext cx="1240535" cy="1237488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02619" y="2383801"/>
            <a:ext cx="1135130" cy="791031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55685" y="4322510"/>
            <a:ext cx="856410" cy="927777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2127124" y="3538423"/>
            <a:ext cx="1313180" cy="102870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just" marL="12700" marR="5080" indent="57785">
              <a:lnSpc>
                <a:spcPct val="103800"/>
              </a:lnSpc>
              <a:spcBef>
                <a:spcPts val="25"/>
              </a:spcBef>
            </a:pP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Pokretanje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društvenih </a:t>
            </a:r>
            <a:r>
              <a:rPr dirty="0" sz="1600" spc="215" b="1">
                <a:solidFill>
                  <a:srgbClr val="FF636C"/>
                </a:solidFill>
                <a:latin typeface="Calibri"/>
                <a:cs typeface="Calibri"/>
              </a:rPr>
              <a:t>promena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zagovaranje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6630721" y="5562295"/>
            <a:ext cx="114363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180"/>
              </a:spcBef>
            </a:pPr>
            <a:r>
              <a:rPr dirty="0" sz="1600" spc="155" b="1">
                <a:solidFill>
                  <a:srgbClr val="FF636C"/>
                </a:solidFill>
                <a:latin typeface="Calibri"/>
                <a:cs typeface="Calibri"/>
              </a:rPr>
              <a:t>Inovativna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35" b="1">
                <a:solidFill>
                  <a:srgbClr val="FF636C"/>
                </a:solidFill>
                <a:latin typeface="Calibri"/>
                <a:cs typeface="Calibri"/>
              </a:rPr>
              <a:t>inicijative </a:t>
            </a: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zajednice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8785427" y="5577535"/>
            <a:ext cx="1372870" cy="1037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5080">
              <a:lnSpc>
                <a:spcPct val="105000"/>
              </a:lnSpc>
            </a:pP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Aktivno angažovanje </a:t>
            </a:r>
            <a:r>
              <a:rPr dirty="0" sz="1600" spc="190" b="1">
                <a:solidFill>
                  <a:srgbClr val="FF636C"/>
                </a:solidFill>
                <a:latin typeface="Calibri"/>
                <a:cs typeface="Calibri"/>
              </a:rPr>
              <a:t>uprkos </a:t>
            </a:r>
            <a:r>
              <a:rPr dirty="0" sz="1600" spc="200" b="1">
                <a:solidFill>
                  <a:srgbClr val="FF636C"/>
                </a:solidFill>
                <a:latin typeface="Calibri"/>
                <a:cs typeface="Calibri"/>
              </a:rPr>
              <a:t>preprekama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924267" y="4757191"/>
            <a:ext cx="1692275" cy="162306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700" marR="5080" indent="-635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osporavaju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zastarele</a:t>
            </a:r>
            <a:r>
              <a:rPr dirty="0" sz="1200" spc="4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norme,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zalažu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se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socijalnu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pravdu,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0">
                <a:solidFill>
                  <a:srgbClr val="FF636C"/>
                </a:solidFill>
                <a:latin typeface="Calibri"/>
                <a:cs typeface="Calibri"/>
              </a:rPr>
              <a:t>održivost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životne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sredine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političke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reforme</a:t>
            </a:r>
            <a:r>
              <a:rPr dirty="0" sz="12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kroz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aktivizam,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zahtevajući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odgovornost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lidera.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4286824" y="5555386"/>
            <a:ext cx="1531620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119380" marR="5080" indent="-107314">
              <a:lnSpc>
                <a:spcPts val="1900"/>
              </a:lnSpc>
              <a:spcBef>
                <a:spcPts val="180"/>
              </a:spcBef>
            </a:pPr>
            <a:r>
              <a:rPr dirty="0" sz="1600" spc="160" b="1">
                <a:solidFill>
                  <a:srgbClr val="FF636C"/>
                </a:solidFill>
                <a:latin typeface="Calibri"/>
                <a:cs typeface="Calibri"/>
              </a:rPr>
              <a:t>Iskorišćavanje </a:t>
            </a:r>
            <a:r>
              <a:rPr dirty="0" sz="1600" spc="165" b="1">
                <a:solidFill>
                  <a:srgbClr val="FF636C"/>
                </a:solidFill>
                <a:latin typeface="Calibri"/>
                <a:cs typeface="Calibri"/>
              </a:rPr>
              <a:t>tehnologije </a:t>
            </a:r>
            <a:r>
              <a:rPr dirty="0" sz="1600" spc="210" b="1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600" spc="95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215" b="1">
                <a:solidFill>
                  <a:srgbClr val="FF636C"/>
                </a:solidFill>
                <a:latin typeface="Calibri"/>
                <a:cs typeface="Calibri"/>
              </a:rPr>
              <a:t>masovnu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mobilizaciju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724657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948874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6173091" y="3639699"/>
            <a:ext cx="2070100" cy="3218815"/>
            <a:chOff x="6173091" y="3639699"/>
            <a:chExt cx="2070100" cy="3218815"/>
          </a:xfrm>
        </p:grpSpPr>
        <p:sp>
          <p:nvSpPr>
            <p:cNvPr id="7" name="object 7" descr=""/>
            <p:cNvSpPr/>
            <p:nvPr/>
          </p:nvSpPr>
          <p:spPr>
            <a:xfrm>
              <a:off x="6173091" y="3639699"/>
              <a:ext cx="2070100" cy="3218815"/>
            </a:xfrm>
            <a:custGeom>
              <a:avLst/>
              <a:gdLst/>
              <a:ahLst/>
              <a:cxnLst/>
              <a:rect l="l" t="t" r="r" b="b"/>
              <a:pathLst>
                <a:path w="2070100" h="3218815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2"/>
                  </a:lnTo>
                  <a:lnTo>
                    <a:pt x="579842" y="105199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7"/>
                  </a:lnTo>
                  <a:lnTo>
                    <a:pt x="387666" y="227380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6"/>
                  </a:lnTo>
                  <a:lnTo>
                    <a:pt x="256588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8" y="461056"/>
                  </a:lnTo>
                  <a:lnTo>
                    <a:pt x="149102" y="499541"/>
                  </a:lnTo>
                  <a:lnTo>
                    <a:pt x="126289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4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300"/>
                  </a:lnTo>
                  <a:lnTo>
                    <a:pt x="2070035" y="3218300"/>
                  </a:lnTo>
                  <a:lnTo>
                    <a:pt x="2070035" y="1035014"/>
                  </a:lnTo>
                  <a:lnTo>
                    <a:pt x="2068908" y="986291"/>
                  </a:lnTo>
                  <a:lnTo>
                    <a:pt x="2065562" y="938148"/>
                  </a:lnTo>
                  <a:lnTo>
                    <a:pt x="2060045" y="890634"/>
                  </a:lnTo>
                  <a:lnTo>
                    <a:pt x="2052407" y="843800"/>
                  </a:lnTo>
                  <a:lnTo>
                    <a:pt x="2042699" y="797694"/>
                  </a:lnTo>
                  <a:lnTo>
                    <a:pt x="2030970" y="752368"/>
                  </a:lnTo>
                  <a:lnTo>
                    <a:pt x="2017269" y="707869"/>
                  </a:lnTo>
                  <a:lnTo>
                    <a:pt x="2001646" y="664249"/>
                  </a:lnTo>
                  <a:lnTo>
                    <a:pt x="1984152" y="621556"/>
                  </a:lnTo>
                  <a:lnTo>
                    <a:pt x="1964834" y="579841"/>
                  </a:lnTo>
                  <a:lnTo>
                    <a:pt x="1943745" y="539152"/>
                  </a:lnTo>
                  <a:lnTo>
                    <a:pt x="1920932" y="499541"/>
                  </a:lnTo>
                  <a:lnTo>
                    <a:pt x="1896446" y="461056"/>
                  </a:lnTo>
                  <a:lnTo>
                    <a:pt x="1870337" y="423748"/>
                  </a:lnTo>
                  <a:lnTo>
                    <a:pt x="1842653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0"/>
                  </a:lnTo>
                  <a:lnTo>
                    <a:pt x="1646285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199"/>
                  </a:lnTo>
                  <a:lnTo>
                    <a:pt x="1448476" y="85882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93407" y="4322064"/>
              <a:ext cx="1030224" cy="1030224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8397307" y="3639699"/>
            <a:ext cx="2070100" cy="3218815"/>
            <a:chOff x="8397307" y="3639699"/>
            <a:chExt cx="2070100" cy="3218815"/>
          </a:xfrm>
        </p:grpSpPr>
        <p:sp>
          <p:nvSpPr>
            <p:cNvPr id="10" name="object 10" descr=""/>
            <p:cNvSpPr/>
            <p:nvPr/>
          </p:nvSpPr>
          <p:spPr>
            <a:xfrm>
              <a:off x="8397307" y="3639699"/>
              <a:ext cx="2070100" cy="3218815"/>
            </a:xfrm>
            <a:custGeom>
              <a:avLst/>
              <a:gdLst/>
              <a:ahLst/>
              <a:cxnLst/>
              <a:rect l="l" t="t" r="r" b="b"/>
              <a:pathLst>
                <a:path w="2070100" h="3218815">
                  <a:moveTo>
                    <a:pt x="1035018" y="0"/>
                  </a:moveTo>
                  <a:lnTo>
                    <a:pt x="986295" y="1126"/>
                  </a:lnTo>
                  <a:lnTo>
                    <a:pt x="938151" y="4473"/>
                  </a:lnTo>
                  <a:lnTo>
                    <a:pt x="890638" y="9989"/>
                  </a:lnTo>
                  <a:lnTo>
                    <a:pt x="843803" y="17627"/>
                  </a:lnTo>
                  <a:lnTo>
                    <a:pt x="797698" y="27335"/>
                  </a:lnTo>
                  <a:lnTo>
                    <a:pt x="752371" y="39064"/>
                  </a:lnTo>
                  <a:lnTo>
                    <a:pt x="707872" y="52765"/>
                  </a:lnTo>
                  <a:lnTo>
                    <a:pt x="664251" y="68388"/>
                  </a:lnTo>
                  <a:lnTo>
                    <a:pt x="621559" y="85882"/>
                  </a:lnTo>
                  <a:lnTo>
                    <a:pt x="579843" y="105199"/>
                  </a:lnTo>
                  <a:lnTo>
                    <a:pt x="539155" y="126289"/>
                  </a:lnTo>
                  <a:lnTo>
                    <a:pt x="499543" y="149102"/>
                  </a:lnTo>
                  <a:lnTo>
                    <a:pt x="461058" y="173588"/>
                  </a:lnTo>
                  <a:lnTo>
                    <a:pt x="423750" y="199697"/>
                  </a:lnTo>
                  <a:lnTo>
                    <a:pt x="387667" y="227380"/>
                  </a:lnTo>
                  <a:lnTo>
                    <a:pt x="352860" y="256588"/>
                  </a:lnTo>
                  <a:lnTo>
                    <a:pt x="319378" y="287270"/>
                  </a:lnTo>
                  <a:lnTo>
                    <a:pt x="287271" y="319376"/>
                  </a:lnTo>
                  <a:lnTo>
                    <a:pt x="256589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9" y="461056"/>
                  </a:lnTo>
                  <a:lnTo>
                    <a:pt x="149103" y="499541"/>
                  </a:lnTo>
                  <a:lnTo>
                    <a:pt x="126290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5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300"/>
                  </a:lnTo>
                  <a:lnTo>
                    <a:pt x="2070036" y="3218300"/>
                  </a:lnTo>
                  <a:lnTo>
                    <a:pt x="2070036" y="1035014"/>
                  </a:lnTo>
                  <a:lnTo>
                    <a:pt x="2068909" y="986291"/>
                  </a:lnTo>
                  <a:lnTo>
                    <a:pt x="2065563" y="938148"/>
                  </a:lnTo>
                  <a:lnTo>
                    <a:pt x="2060046" y="890634"/>
                  </a:lnTo>
                  <a:lnTo>
                    <a:pt x="2052409" y="843800"/>
                  </a:lnTo>
                  <a:lnTo>
                    <a:pt x="2042700" y="797694"/>
                  </a:lnTo>
                  <a:lnTo>
                    <a:pt x="2030971" y="752368"/>
                  </a:lnTo>
                  <a:lnTo>
                    <a:pt x="2017270" y="707869"/>
                  </a:lnTo>
                  <a:lnTo>
                    <a:pt x="2001647" y="664249"/>
                  </a:lnTo>
                  <a:lnTo>
                    <a:pt x="1984153" y="621556"/>
                  </a:lnTo>
                  <a:lnTo>
                    <a:pt x="1964835" y="579841"/>
                  </a:lnTo>
                  <a:lnTo>
                    <a:pt x="1943746" y="539152"/>
                  </a:lnTo>
                  <a:lnTo>
                    <a:pt x="1920933" y="499541"/>
                  </a:lnTo>
                  <a:lnTo>
                    <a:pt x="1896447" y="461056"/>
                  </a:lnTo>
                  <a:lnTo>
                    <a:pt x="1870337" y="423748"/>
                  </a:lnTo>
                  <a:lnTo>
                    <a:pt x="1842654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8" y="287270"/>
                  </a:lnTo>
                  <a:lnTo>
                    <a:pt x="1717176" y="256588"/>
                  </a:lnTo>
                  <a:lnTo>
                    <a:pt x="1682369" y="227380"/>
                  </a:lnTo>
                  <a:lnTo>
                    <a:pt x="1646286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1" y="126289"/>
                  </a:lnTo>
                  <a:lnTo>
                    <a:pt x="1490192" y="105199"/>
                  </a:lnTo>
                  <a:lnTo>
                    <a:pt x="1448477" y="85882"/>
                  </a:lnTo>
                  <a:lnTo>
                    <a:pt x="1405784" y="68388"/>
                  </a:lnTo>
                  <a:lnTo>
                    <a:pt x="1362163" y="52765"/>
                  </a:lnTo>
                  <a:lnTo>
                    <a:pt x="1317665" y="39064"/>
                  </a:lnTo>
                  <a:lnTo>
                    <a:pt x="1272338" y="27335"/>
                  </a:lnTo>
                  <a:lnTo>
                    <a:pt x="1226232" y="17627"/>
                  </a:lnTo>
                  <a:lnTo>
                    <a:pt x="1179398" y="9989"/>
                  </a:lnTo>
                  <a:lnTo>
                    <a:pt x="1131884" y="4473"/>
                  </a:lnTo>
                  <a:lnTo>
                    <a:pt x="1083741" y="1126"/>
                  </a:lnTo>
                  <a:lnTo>
                    <a:pt x="10350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11768" y="4181856"/>
              <a:ext cx="1240535" cy="1237488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1180859" y="5169951"/>
            <a:ext cx="304165" cy="1432560"/>
          </a:xfrm>
          <a:prstGeom prst="rect">
            <a:avLst/>
          </a:prstGeom>
        </p:spPr>
        <p:txBody>
          <a:bodyPr wrap="square" lIns="0" tIns="5080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800" spc="26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18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290" b="1">
                <a:solidFill>
                  <a:srgbClr val="FFFFFF"/>
                </a:solidFill>
                <a:latin typeface="Calibri"/>
                <a:cs typeface="Calibri"/>
              </a:rPr>
              <a:t>ROLE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02619" y="2383801"/>
            <a:ext cx="1135130" cy="791031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55685" y="2287970"/>
            <a:ext cx="856410" cy="927777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2127124" y="3538423"/>
            <a:ext cx="1313180" cy="102870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just" marL="12700" marR="5080" indent="57785">
              <a:lnSpc>
                <a:spcPct val="103800"/>
              </a:lnSpc>
              <a:spcBef>
                <a:spcPts val="25"/>
              </a:spcBef>
            </a:pP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Pokretanje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društvenih </a:t>
            </a:r>
            <a:r>
              <a:rPr dirty="0" sz="1600" spc="215" b="1">
                <a:solidFill>
                  <a:srgbClr val="FF636C"/>
                </a:solidFill>
                <a:latin typeface="Calibri"/>
                <a:cs typeface="Calibri"/>
              </a:rPr>
              <a:t>promena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zagovaranje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6630721" y="5562295"/>
            <a:ext cx="114363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180"/>
              </a:spcBef>
            </a:pPr>
            <a:r>
              <a:rPr dirty="0" sz="1600" spc="155" b="1">
                <a:solidFill>
                  <a:srgbClr val="FF636C"/>
                </a:solidFill>
                <a:latin typeface="Calibri"/>
                <a:cs typeface="Calibri"/>
              </a:rPr>
              <a:t>Inovativna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35" b="1">
                <a:solidFill>
                  <a:srgbClr val="FF636C"/>
                </a:solidFill>
                <a:latin typeface="Calibri"/>
                <a:cs typeface="Calibri"/>
              </a:rPr>
              <a:t>inicijative </a:t>
            </a: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zajednice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8785427" y="5577535"/>
            <a:ext cx="1372870" cy="1037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5080">
              <a:lnSpc>
                <a:spcPct val="105000"/>
              </a:lnSpc>
            </a:pP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Aktivno angažovanje </a:t>
            </a:r>
            <a:r>
              <a:rPr dirty="0" sz="1600" spc="190" b="1">
                <a:solidFill>
                  <a:srgbClr val="FF636C"/>
                </a:solidFill>
                <a:latin typeface="Calibri"/>
                <a:cs typeface="Calibri"/>
              </a:rPr>
              <a:t>uprkos </a:t>
            </a:r>
            <a:r>
              <a:rPr dirty="0" sz="1600" spc="200" b="1">
                <a:solidFill>
                  <a:srgbClr val="FF636C"/>
                </a:solidFill>
                <a:latin typeface="Calibri"/>
                <a:cs typeface="Calibri"/>
              </a:rPr>
              <a:t>preprekama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922526" y="4781791"/>
            <a:ext cx="1695450" cy="162306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700" marR="5080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osporavaju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zastarele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norme,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zalažu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se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socijalnu pravdu,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održivost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životne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sredine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političke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reforme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0">
                <a:solidFill>
                  <a:srgbClr val="FF636C"/>
                </a:solidFill>
                <a:latin typeface="Calibri"/>
                <a:cs typeface="Calibri"/>
              </a:rPr>
              <a:t>kroz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aktivizam,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zahtevajući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odgovornost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lidera.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4117484" y="3526231"/>
            <a:ext cx="1599565" cy="2762885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68580" indent="-635">
              <a:lnSpc>
                <a:spcPts val="1900"/>
              </a:lnSpc>
              <a:spcBef>
                <a:spcPts val="180"/>
              </a:spcBef>
            </a:pPr>
            <a:r>
              <a:rPr dirty="0" sz="1600" spc="160" b="1">
                <a:solidFill>
                  <a:srgbClr val="FF636C"/>
                </a:solidFill>
                <a:latin typeface="Calibri"/>
                <a:cs typeface="Calibri"/>
              </a:rPr>
              <a:t>Iskorišćavanje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tehnologije</a:t>
            </a:r>
            <a:r>
              <a:rPr dirty="0" sz="1600" spc="13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dirty="0" sz="1600" spc="210" b="1">
                <a:solidFill>
                  <a:srgbClr val="FF636C"/>
                </a:solidFill>
                <a:latin typeface="Calibri"/>
                <a:cs typeface="Calibri"/>
              </a:rPr>
              <a:t>masovnu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mobilizaciju</a:t>
            </a:r>
            <a:endParaRPr sz="1600">
              <a:latin typeface="Calibri"/>
              <a:cs typeface="Calibri"/>
            </a:endParaRPr>
          </a:p>
          <a:p>
            <a:pPr algn="ctr" marL="140335" marR="5080">
              <a:lnSpc>
                <a:spcPts val="1390"/>
              </a:lnSpc>
              <a:spcBef>
                <a:spcPts val="1380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koriste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tehnologiju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društvene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medije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mobilizaciju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pokreta,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povećanje 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svesti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zalaganje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inkluzivne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politike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na </a:t>
            </a:r>
            <a:r>
              <a:rPr dirty="0" sz="1200" spc="150">
                <a:solidFill>
                  <a:srgbClr val="FF636C"/>
                </a:solidFill>
                <a:latin typeface="Calibri"/>
                <a:cs typeface="Calibri"/>
              </a:rPr>
              <a:t>globalnom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nivou.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724657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948874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6173091" y="1581797"/>
            <a:ext cx="2070100" cy="5276215"/>
            <a:chOff x="6173091" y="1581797"/>
            <a:chExt cx="2070100" cy="5276215"/>
          </a:xfrm>
        </p:grpSpPr>
        <p:sp>
          <p:nvSpPr>
            <p:cNvPr id="7" name="object 7" descr=""/>
            <p:cNvSpPr/>
            <p:nvPr/>
          </p:nvSpPr>
          <p:spPr>
            <a:xfrm>
              <a:off x="6173091" y="1581797"/>
              <a:ext cx="2070100" cy="5276215"/>
            </a:xfrm>
            <a:custGeom>
              <a:avLst/>
              <a:gdLst/>
              <a:ahLst/>
              <a:cxnLst/>
              <a:rect l="l" t="t" r="r" b="b"/>
              <a:pathLst>
                <a:path w="2070100" h="5276215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3"/>
                  </a:lnTo>
                  <a:lnTo>
                    <a:pt x="579842" y="105200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8"/>
                  </a:lnTo>
                  <a:lnTo>
                    <a:pt x="387666" y="227381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7"/>
                  </a:lnTo>
                  <a:lnTo>
                    <a:pt x="256588" y="352859"/>
                  </a:lnTo>
                  <a:lnTo>
                    <a:pt x="227381" y="387666"/>
                  </a:lnTo>
                  <a:lnTo>
                    <a:pt x="199698" y="423748"/>
                  </a:lnTo>
                  <a:lnTo>
                    <a:pt x="173588" y="461057"/>
                  </a:lnTo>
                  <a:lnTo>
                    <a:pt x="149102" y="499542"/>
                  </a:lnTo>
                  <a:lnTo>
                    <a:pt x="126289" y="539153"/>
                  </a:lnTo>
                  <a:lnTo>
                    <a:pt x="105200" y="579842"/>
                  </a:lnTo>
                  <a:lnTo>
                    <a:pt x="85883" y="621557"/>
                  </a:lnTo>
                  <a:lnTo>
                    <a:pt x="68388" y="664250"/>
                  </a:lnTo>
                  <a:lnTo>
                    <a:pt x="52765" y="707870"/>
                  </a:lnTo>
                  <a:lnTo>
                    <a:pt x="39064" y="752369"/>
                  </a:lnTo>
                  <a:lnTo>
                    <a:pt x="27335" y="797696"/>
                  </a:lnTo>
                  <a:lnTo>
                    <a:pt x="17627" y="843801"/>
                  </a:lnTo>
                  <a:lnTo>
                    <a:pt x="9989" y="890636"/>
                  </a:lnTo>
                  <a:lnTo>
                    <a:pt x="4473" y="938149"/>
                  </a:lnTo>
                  <a:lnTo>
                    <a:pt x="1126" y="986292"/>
                  </a:lnTo>
                  <a:lnTo>
                    <a:pt x="0" y="1035015"/>
                  </a:lnTo>
                  <a:lnTo>
                    <a:pt x="0" y="5276202"/>
                  </a:lnTo>
                  <a:lnTo>
                    <a:pt x="2070035" y="5276202"/>
                  </a:lnTo>
                  <a:lnTo>
                    <a:pt x="2070035" y="1035015"/>
                  </a:lnTo>
                  <a:lnTo>
                    <a:pt x="2068908" y="986292"/>
                  </a:lnTo>
                  <a:lnTo>
                    <a:pt x="2065562" y="938149"/>
                  </a:lnTo>
                  <a:lnTo>
                    <a:pt x="2060045" y="890636"/>
                  </a:lnTo>
                  <a:lnTo>
                    <a:pt x="2052407" y="843801"/>
                  </a:lnTo>
                  <a:lnTo>
                    <a:pt x="2042699" y="797696"/>
                  </a:lnTo>
                  <a:lnTo>
                    <a:pt x="2030970" y="752369"/>
                  </a:lnTo>
                  <a:lnTo>
                    <a:pt x="2017269" y="707870"/>
                  </a:lnTo>
                  <a:lnTo>
                    <a:pt x="2001646" y="664250"/>
                  </a:lnTo>
                  <a:lnTo>
                    <a:pt x="1984152" y="621557"/>
                  </a:lnTo>
                  <a:lnTo>
                    <a:pt x="1964834" y="579842"/>
                  </a:lnTo>
                  <a:lnTo>
                    <a:pt x="1943745" y="539153"/>
                  </a:lnTo>
                  <a:lnTo>
                    <a:pt x="1920932" y="499542"/>
                  </a:lnTo>
                  <a:lnTo>
                    <a:pt x="1896446" y="461057"/>
                  </a:lnTo>
                  <a:lnTo>
                    <a:pt x="1870337" y="423748"/>
                  </a:lnTo>
                  <a:lnTo>
                    <a:pt x="1842653" y="387666"/>
                  </a:lnTo>
                  <a:lnTo>
                    <a:pt x="1813446" y="352859"/>
                  </a:lnTo>
                  <a:lnTo>
                    <a:pt x="1782764" y="319377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1"/>
                  </a:lnTo>
                  <a:lnTo>
                    <a:pt x="1646285" y="199698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200"/>
                  </a:lnTo>
                  <a:lnTo>
                    <a:pt x="1448476" y="85883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93407" y="2264664"/>
              <a:ext cx="1030224" cy="1030224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8397307" y="3639699"/>
            <a:ext cx="2070100" cy="3218815"/>
            <a:chOff x="8397307" y="3639699"/>
            <a:chExt cx="2070100" cy="3218815"/>
          </a:xfrm>
        </p:grpSpPr>
        <p:sp>
          <p:nvSpPr>
            <p:cNvPr id="10" name="object 10" descr=""/>
            <p:cNvSpPr/>
            <p:nvPr/>
          </p:nvSpPr>
          <p:spPr>
            <a:xfrm>
              <a:off x="8397307" y="3639699"/>
              <a:ext cx="2070100" cy="3218815"/>
            </a:xfrm>
            <a:custGeom>
              <a:avLst/>
              <a:gdLst/>
              <a:ahLst/>
              <a:cxnLst/>
              <a:rect l="l" t="t" r="r" b="b"/>
              <a:pathLst>
                <a:path w="2070100" h="3218815">
                  <a:moveTo>
                    <a:pt x="1035018" y="0"/>
                  </a:moveTo>
                  <a:lnTo>
                    <a:pt x="986295" y="1126"/>
                  </a:lnTo>
                  <a:lnTo>
                    <a:pt x="938151" y="4473"/>
                  </a:lnTo>
                  <a:lnTo>
                    <a:pt x="890638" y="9989"/>
                  </a:lnTo>
                  <a:lnTo>
                    <a:pt x="843803" y="17627"/>
                  </a:lnTo>
                  <a:lnTo>
                    <a:pt x="797698" y="27335"/>
                  </a:lnTo>
                  <a:lnTo>
                    <a:pt x="752371" y="39064"/>
                  </a:lnTo>
                  <a:lnTo>
                    <a:pt x="707872" y="52765"/>
                  </a:lnTo>
                  <a:lnTo>
                    <a:pt x="664251" y="68388"/>
                  </a:lnTo>
                  <a:lnTo>
                    <a:pt x="621559" y="85882"/>
                  </a:lnTo>
                  <a:lnTo>
                    <a:pt x="579843" y="105199"/>
                  </a:lnTo>
                  <a:lnTo>
                    <a:pt x="539155" y="126289"/>
                  </a:lnTo>
                  <a:lnTo>
                    <a:pt x="499543" y="149102"/>
                  </a:lnTo>
                  <a:lnTo>
                    <a:pt x="461058" y="173588"/>
                  </a:lnTo>
                  <a:lnTo>
                    <a:pt x="423750" y="199697"/>
                  </a:lnTo>
                  <a:lnTo>
                    <a:pt x="387667" y="227380"/>
                  </a:lnTo>
                  <a:lnTo>
                    <a:pt x="352860" y="256588"/>
                  </a:lnTo>
                  <a:lnTo>
                    <a:pt x="319378" y="287270"/>
                  </a:lnTo>
                  <a:lnTo>
                    <a:pt x="287271" y="319376"/>
                  </a:lnTo>
                  <a:lnTo>
                    <a:pt x="256589" y="352858"/>
                  </a:lnTo>
                  <a:lnTo>
                    <a:pt x="227381" y="387665"/>
                  </a:lnTo>
                  <a:lnTo>
                    <a:pt x="199698" y="423748"/>
                  </a:lnTo>
                  <a:lnTo>
                    <a:pt x="173589" y="461056"/>
                  </a:lnTo>
                  <a:lnTo>
                    <a:pt x="149103" y="499541"/>
                  </a:lnTo>
                  <a:lnTo>
                    <a:pt x="126290" y="539152"/>
                  </a:lnTo>
                  <a:lnTo>
                    <a:pt x="105200" y="579841"/>
                  </a:lnTo>
                  <a:lnTo>
                    <a:pt x="85883" y="621556"/>
                  </a:lnTo>
                  <a:lnTo>
                    <a:pt x="68388" y="664249"/>
                  </a:lnTo>
                  <a:lnTo>
                    <a:pt x="52765" y="707869"/>
                  </a:lnTo>
                  <a:lnTo>
                    <a:pt x="39065" y="752368"/>
                  </a:lnTo>
                  <a:lnTo>
                    <a:pt x="27335" y="797694"/>
                  </a:lnTo>
                  <a:lnTo>
                    <a:pt x="17627" y="843800"/>
                  </a:lnTo>
                  <a:lnTo>
                    <a:pt x="9989" y="890634"/>
                  </a:lnTo>
                  <a:lnTo>
                    <a:pt x="4473" y="938148"/>
                  </a:lnTo>
                  <a:lnTo>
                    <a:pt x="1126" y="986291"/>
                  </a:lnTo>
                  <a:lnTo>
                    <a:pt x="0" y="1035014"/>
                  </a:lnTo>
                  <a:lnTo>
                    <a:pt x="0" y="3218300"/>
                  </a:lnTo>
                  <a:lnTo>
                    <a:pt x="2070036" y="3218300"/>
                  </a:lnTo>
                  <a:lnTo>
                    <a:pt x="2070036" y="1035014"/>
                  </a:lnTo>
                  <a:lnTo>
                    <a:pt x="2068909" y="986291"/>
                  </a:lnTo>
                  <a:lnTo>
                    <a:pt x="2065563" y="938148"/>
                  </a:lnTo>
                  <a:lnTo>
                    <a:pt x="2060046" y="890634"/>
                  </a:lnTo>
                  <a:lnTo>
                    <a:pt x="2052409" y="843800"/>
                  </a:lnTo>
                  <a:lnTo>
                    <a:pt x="2042700" y="797694"/>
                  </a:lnTo>
                  <a:lnTo>
                    <a:pt x="2030971" y="752368"/>
                  </a:lnTo>
                  <a:lnTo>
                    <a:pt x="2017270" y="707869"/>
                  </a:lnTo>
                  <a:lnTo>
                    <a:pt x="2001647" y="664249"/>
                  </a:lnTo>
                  <a:lnTo>
                    <a:pt x="1984153" y="621556"/>
                  </a:lnTo>
                  <a:lnTo>
                    <a:pt x="1964835" y="579841"/>
                  </a:lnTo>
                  <a:lnTo>
                    <a:pt x="1943746" y="539152"/>
                  </a:lnTo>
                  <a:lnTo>
                    <a:pt x="1920933" y="499541"/>
                  </a:lnTo>
                  <a:lnTo>
                    <a:pt x="1896447" y="461056"/>
                  </a:lnTo>
                  <a:lnTo>
                    <a:pt x="1870337" y="423748"/>
                  </a:lnTo>
                  <a:lnTo>
                    <a:pt x="1842654" y="387665"/>
                  </a:lnTo>
                  <a:lnTo>
                    <a:pt x="1813446" y="352858"/>
                  </a:lnTo>
                  <a:lnTo>
                    <a:pt x="1782764" y="319376"/>
                  </a:lnTo>
                  <a:lnTo>
                    <a:pt x="1750658" y="287270"/>
                  </a:lnTo>
                  <a:lnTo>
                    <a:pt x="1717176" y="256588"/>
                  </a:lnTo>
                  <a:lnTo>
                    <a:pt x="1682369" y="227380"/>
                  </a:lnTo>
                  <a:lnTo>
                    <a:pt x="1646286" y="199697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1" y="126289"/>
                  </a:lnTo>
                  <a:lnTo>
                    <a:pt x="1490192" y="105199"/>
                  </a:lnTo>
                  <a:lnTo>
                    <a:pt x="1448477" y="85882"/>
                  </a:lnTo>
                  <a:lnTo>
                    <a:pt x="1405784" y="68388"/>
                  </a:lnTo>
                  <a:lnTo>
                    <a:pt x="1362163" y="52765"/>
                  </a:lnTo>
                  <a:lnTo>
                    <a:pt x="1317665" y="39064"/>
                  </a:lnTo>
                  <a:lnTo>
                    <a:pt x="1272338" y="27335"/>
                  </a:lnTo>
                  <a:lnTo>
                    <a:pt x="1226232" y="17627"/>
                  </a:lnTo>
                  <a:lnTo>
                    <a:pt x="1179398" y="9989"/>
                  </a:lnTo>
                  <a:lnTo>
                    <a:pt x="1131884" y="4473"/>
                  </a:lnTo>
                  <a:lnTo>
                    <a:pt x="1083741" y="1126"/>
                  </a:lnTo>
                  <a:lnTo>
                    <a:pt x="10350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11768" y="4181856"/>
              <a:ext cx="1240535" cy="1237488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1180859" y="5169951"/>
            <a:ext cx="304165" cy="1432560"/>
          </a:xfrm>
          <a:prstGeom prst="rect">
            <a:avLst/>
          </a:prstGeom>
        </p:spPr>
        <p:txBody>
          <a:bodyPr wrap="square" lIns="0" tIns="5080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800" spc="26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18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290" b="1">
                <a:solidFill>
                  <a:srgbClr val="FFFFFF"/>
                </a:solidFill>
                <a:latin typeface="Calibri"/>
                <a:cs typeface="Calibri"/>
              </a:rPr>
              <a:t>ROLE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02619" y="2383801"/>
            <a:ext cx="1135130" cy="791031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55685" y="2287970"/>
            <a:ext cx="856410" cy="927777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2127124" y="3538423"/>
            <a:ext cx="1313180" cy="102870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just" marL="12700" marR="5080" indent="57785">
              <a:lnSpc>
                <a:spcPct val="103800"/>
              </a:lnSpc>
              <a:spcBef>
                <a:spcPts val="25"/>
              </a:spcBef>
            </a:pP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Pokretanje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društvenih </a:t>
            </a:r>
            <a:r>
              <a:rPr dirty="0" sz="1600" spc="215" b="1">
                <a:solidFill>
                  <a:srgbClr val="FF636C"/>
                </a:solidFill>
                <a:latin typeface="Calibri"/>
                <a:cs typeface="Calibri"/>
              </a:rPr>
              <a:t>promena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zagovaranje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140642" y="3526231"/>
            <a:ext cx="153606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 indent="-635">
              <a:lnSpc>
                <a:spcPts val="1900"/>
              </a:lnSpc>
              <a:spcBef>
                <a:spcPts val="180"/>
              </a:spcBef>
            </a:pPr>
            <a:r>
              <a:rPr dirty="0" sz="1600" spc="160" b="1">
                <a:solidFill>
                  <a:srgbClr val="FF636C"/>
                </a:solidFill>
                <a:latin typeface="Calibri"/>
                <a:cs typeface="Calibri"/>
              </a:rPr>
              <a:t>Iskorišćavanje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tehnologije</a:t>
            </a:r>
            <a:r>
              <a:rPr dirty="0" sz="1600" spc="13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dirty="0" sz="1600" spc="210" b="1">
                <a:solidFill>
                  <a:srgbClr val="FF636C"/>
                </a:solidFill>
                <a:latin typeface="Calibri"/>
                <a:cs typeface="Calibri"/>
              </a:rPr>
              <a:t>masovnu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mobilizaciju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6642088" y="3526231"/>
            <a:ext cx="114363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180"/>
              </a:spcBef>
            </a:pPr>
            <a:r>
              <a:rPr dirty="0" sz="1600" spc="155" b="1">
                <a:solidFill>
                  <a:srgbClr val="FF636C"/>
                </a:solidFill>
                <a:latin typeface="Calibri"/>
                <a:cs typeface="Calibri"/>
              </a:rPr>
              <a:t>Inovativna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35" b="1">
                <a:solidFill>
                  <a:srgbClr val="FF636C"/>
                </a:solidFill>
                <a:latin typeface="Calibri"/>
                <a:cs typeface="Calibri"/>
              </a:rPr>
              <a:t>inicijative </a:t>
            </a: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zajednice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8785427" y="5577535"/>
            <a:ext cx="1372870" cy="1037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5080">
              <a:lnSpc>
                <a:spcPct val="105000"/>
              </a:lnSpc>
            </a:pP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Aktivno angažovanje </a:t>
            </a:r>
            <a:r>
              <a:rPr dirty="0" sz="1600" spc="190" b="1">
                <a:solidFill>
                  <a:srgbClr val="FF636C"/>
                </a:solidFill>
                <a:latin typeface="Calibri"/>
                <a:cs typeface="Calibri"/>
              </a:rPr>
              <a:t>uprkos </a:t>
            </a:r>
            <a:r>
              <a:rPr dirty="0" sz="1600" spc="200" b="1">
                <a:solidFill>
                  <a:srgbClr val="FF636C"/>
                </a:solidFill>
                <a:latin typeface="Calibri"/>
                <a:cs typeface="Calibri"/>
              </a:rPr>
              <a:t>preprekama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922527" y="4781791"/>
            <a:ext cx="1695450" cy="162306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700" marR="5080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osporavaju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zastarele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norme,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zalažu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se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socijalnu pravdu,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održivost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životne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sredine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političke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reforme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0">
                <a:solidFill>
                  <a:srgbClr val="FF636C"/>
                </a:solidFill>
                <a:latin typeface="Calibri"/>
                <a:cs typeface="Calibri"/>
              </a:rPr>
              <a:t>kroz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aktivizam,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zahtevajući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odgovornost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lidera.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4249802" y="4781715"/>
            <a:ext cx="1468755" cy="162306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065" marR="5080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koriste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tehnologiju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društvene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medije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mobilizaciju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pokreta,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povećanje 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svesti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zalaganje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inkluzivne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politike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na </a:t>
            </a:r>
            <a:r>
              <a:rPr dirty="0" sz="1200" spc="150">
                <a:solidFill>
                  <a:srgbClr val="FF636C"/>
                </a:solidFill>
                <a:latin typeface="Calibri"/>
                <a:cs typeface="Calibri"/>
              </a:rPr>
              <a:t>globalnom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nivou.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6388144" y="4953165"/>
            <a:ext cx="1609725" cy="126936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700" marR="5080" indent="-635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stvaraju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inovativna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lokalne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izazove,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promovišući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inkluzivne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participativne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pristupe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upravljanju.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724657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3948874" y="1581797"/>
            <a:ext cx="2070100" cy="5276215"/>
          </a:xfrm>
          <a:custGeom>
            <a:avLst/>
            <a:gdLst/>
            <a:ahLst/>
            <a:cxnLst/>
            <a:rect l="l" t="t" r="r" b="b"/>
            <a:pathLst>
              <a:path w="2070100" h="5276215">
                <a:moveTo>
                  <a:pt x="1035016" y="0"/>
                </a:moveTo>
                <a:lnTo>
                  <a:pt x="986293" y="1126"/>
                </a:lnTo>
                <a:lnTo>
                  <a:pt x="938150" y="4473"/>
                </a:lnTo>
                <a:lnTo>
                  <a:pt x="890637" y="9989"/>
                </a:lnTo>
                <a:lnTo>
                  <a:pt x="843802" y="17627"/>
                </a:lnTo>
                <a:lnTo>
                  <a:pt x="797696" y="27335"/>
                </a:lnTo>
                <a:lnTo>
                  <a:pt x="752370" y="39064"/>
                </a:lnTo>
                <a:lnTo>
                  <a:pt x="707871" y="52765"/>
                </a:lnTo>
                <a:lnTo>
                  <a:pt x="664250" y="68388"/>
                </a:lnTo>
                <a:lnTo>
                  <a:pt x="621557" y="85883"/>
                </a:lnTo>
                <a:lnTo>
                  <a:pt x="579842" y="105200"/>
                </a:lnTo>
                <a:lnTo>
                  <a:pt x="539154" y="126289"/>
                </a:lnTo>
                <a:lnTo>
                  <a:pt x="499542" y="149102"/>
                </a:lnTo>
                <a:lnTo>
                  <a:pt x="461057" y="173588"/>
                </a:lnTo>
                <a:lnTo>
                  <a:pt x="423749" y="199698"/>
                </a:lnTo>
                <a:lnTo>
                  <a:pt x="387666" y="227381"/>
                </a:lnTo>
                <a:lnTo>
                  <a:pt x="352859" y="256588"/>
                </a:lnTo>
                <a:lnTo>
                  <a:pt x="319377" y="287270"/>
                </a:lnTo>
                <a:lnTo>
                  <a:pt x="287270" y="319377"/>
                </a:lnTo>
                <a:lnTo>
                  <a:pt x="256588" y="352859"/>
                </a:lnTo>
                <a:lnTo>
                  <a:pt x="227381" y="387666"/>
                </a:lnTo>
                <a:lnTo>
                  <a:pt x="199698" y="423748"/>
                </a:lnTo>
                <a:lnTo>
                  <a:pt x="173588" y="461057"/>
                </a:lnTo>
                <a:lnTo>
                  <a:pt x="149102" y="499542"/>
                </a:lnTo>
                <a:lnTo>
                  <a:pt x="126289" y="539153"/>
                </a:lnTo>
                <a:lnTo>
                  <a:pt x="105200" y="579842"/>
                </a:lnTo>
                <a:lnTo>
                  <a:pt x="85883" y="621557"/>
                </a:lnTo>
                <a:lnTo>
                  <a:pt x="68388" y="664250"/>
                </a:lnTo>
                <a:lnTo>
                  <a:pt x="52765" y="707870"/>
                </a:lnTo>
                <a:lnTo>
                  <a:pt x="39064" y="752369"/>
                </a:lnTo>
                <a:lnTo>
                  <a:pt x="27335" y="797696"/>
                </a:lnTo>
                <a:lnTo>
                  <a:pt x="17627" y="843801"/>
                </a:lnTo>
                <a:lnTo>
                  <a:pt x="9989" y="890636"/>
                </a:lnTo>
                <a:lnTo>
                  <a:pt x="4473" y="938149"/>
                </a:lnTo>
                <a:lnTo>
                  <a:pt x="1126" y="986292"/>
                </a:lnTo>
                <a:lnTo>
                  <a:pt x="0" y="1035015"/>
                </a:lnTo>
                <a:lnTo>
                  <a:pt x="0" y="5276202"/>
                </a:lnTo>
                <a:lnTo>
                  <a:pt x="2070035" y="5276202"/>
                </a:lnTo>
                <a:lnTo>
                  <a:pt x="2070035" y="1035015"/>
                </a:lnTo>
                <a:lnTo>
                  <a:pt x="2068908" y="986292"/>
                </a:lnTo>
                <a:lnTo>
                  <a:pt x="2065562" y="938149"/>
                </a:lnTo>
                <a:lnTo>
                  <a:pt x="2060045" y="890636"/>
                </a:lnTo>
                <a:lnTo>
                  <a:pt x="2052407" y="843801"/>
                </a:lnTo>
                <a:lnTo>
                  <a:pt x="2042699" y="797696"/>
                </a:lnTo>
                <a:lnTo>
                  <a:pt x="2030970" y="752369"/>
                </a:lnTo>
                <a:lnTo>
                  <a:pt x="2017269" y="707870"/>
                </a:lnTo>
                <a:lnTo>
                  <a:pt x="2001646" y="664250"/>
                </a:lnTo>
                <a:lnTo>
                  <a:pt x="1984152" y="621557"/>
                </a:lnTo>
                <a:lnTo>
                  <a:pt x="1964834" y="579842"/>
                </a:lnTo>
                <a:lnTo>
                  <a:pt x="1943745" y="539153"/>
                </a:lnTo>
                <a:lnTo>
                  <a:pt x="1920932" y="499542"/>
                </a:lnTo>
                <a:lnTo>
                  <a:pt x="1896446" y="461057"/>
                </a:lnTo>
                <a:lnTo>
                  <a:pt x="1870337" y="423748"/>
                </a:lnTo>
                <a:lnTo>
                  <a:pt x="1842653" y="387666"/>
                </a:lnTo>
                <a:lnTo>
                  <a:pt x="1813446" y="352859"/>
                </a:lnTo>
                <a:lnTo>
                  <a:pt x="1782764" y="319377"/>
                </a:lnTo>
                <a:lnTo>
                  <a:pt x="1750657" y="287270"/>
                </a:lnTo>
                <a:lnTo>
                  <a:pt x="1717175" y="256588"/>
                </a:lnTo>
                <a:lnTo>
                  <a:pt x="1682368" y="227381"/>
                </a:lnTo>
                <a:lnTo>
                  <a:pt x="1646285" y="199698"/>
                </a:lnTo>
                <a:lnTo>
                  <a:pt x="1608977" y="173588"/>
                </a:lnTo>
                <a:lnTo>
                  <a:pt x="1570492" y="149102"/>
                </a:lnTo>
                <a:lnTo>
                  <a:pt x="1530880" y="126289"/>
                </a:lnTo>
                <a:lnTo>
                  <a:pt x="1490192" y="105200"/>
                </a:lnTo>
                <a:lnTo>
                  <a:pt x="1448476" y="85883"/>
                </a:lnTo>
                <a:lnTo>
                  <a:pt x="1405783" y="68388"/>
                </a:lnTo>
                <a:lnTo>
                  <a:pt x="1362163" y="52765"/>
                </a:lnTo>
                <a:lnTo>
                  <a:pt x="1317664" y="39064"/>
                </a:lnTo>
                <a:lnTo>
                  <a:pt x="1272337" y="27335"/>
                </a:lnTo>
                <a:lnTo>
                  <a:pt x="1226231" y="17627"/>
                </a:lnTo>
                <a:lnTo>
                  <a:pt x="1179397" y="9989"/>
                </a:lnTo>
                <a:lnTo>
                  <a:pt x="1131883" y="4473"/>
                </a:lnTo>
                <a:lnTo>
                  <a:pt x="1083740" y="1126"/>
                </a:lnTo>
                <a:lnTo>
                  <a:pt x="1035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6173091" y="1581797"/>
            <a:ext cx="2070100" cy="5276215"/>
            <a:chOff x="6173091" y="1581797"/>
            <a:chExt cx="2070100" cy="5276215"/>
          </a:xfrm>
        </p:grpSpPr>
        <p:sp>
          <p:nvSpPr>
            <p:cNvPr id="7" name="object 7" descr=""/>
            <p:cNvSpPr/>
            <p:nvPr/>
          </p:nvSpPr>
          <p:spPr>
            <a:xfrm>
              <a:off x="6173091" y="1581797"/>
              <a:ext cx="2070100" cy="5276215"/>
            </a:xfrm>
            <a:custGeom>
              <a:avLst/>
              <a:gdLst/>
              <a:ahLst/>
              <a:cxnLst/>
              <a:rect l="l" t="t" r="r" b="b"/>
              <a:pathLst>
                <a:path w="2070100" h="5276215">
                  <a:moveTo>
                    <a:pt x="1035016" y="0"/>
                  </a:moveTo>
                  <a:lnTo>
                    <a:pt x="986293" y="1126"/>
                  </a:lnTo>
                  <a:lnTo>
                    <a:pt x="938150" y="4473"/>
                  </a:lnTo>
                  <a:lnTo>
                    <a:pt x="890637" y="9989"/>
                  </a:lnTo>
                  <a:lnTo>
                    <a:pt x="843802" y="17627"/>
                  </a:lnTo>
                  <a:lnTo>
                    <a:pt x="797696" y="27335"/>
                  </a:lnTo>
                  <a:lnTo>
                    <a:pt x="752370" y="39064"/>
                  </a:lnTo>
                  <a:lnTo>
                    <a:pt x="707871" y="52765"/>
                  </a:lnTo>
                  <a:lnTo>
                    <a:pt x="664250" y="68388"/>
                  </a:lnTo>
                  <a:lnTo>
                    <a:pt x="621557" y="85883"/>
                  </a:lnTo>
                  <a:lnTo>
                    <a:pt x="579842" y="105200"/>
                  </a:lnTo>
                  <a:lnTo>
                    <a:pt x="539154" y="126289"/>
                  </a:lnTo>
                  <a:lnTo>
                    <a:pt x="499542" y="149102"/>
                  </a:lnTo>
                  <a:lnTo>
                    <a:pt x="461057" y="173588"/>
                  </a:lnTo>
                  <a:lnTo>
                    <a:pt x="423749" y="199698"/>
                  </a:lnTo>
                  <a:lnTo>
                    <a:pt x="387666" y="227381"/>
                  </a:lnTo>
                  <a:lnTo>
                    <a:pt x="352859" y="256588"/>
                  </a:lnTo>
                  <a:lnTo>
                    <a:pt x="319377" y="287270"/>
                  </a:lnTo>
                  <a:lnTo>
                    <a:pt x="287270" y="319377"/>
                  </a:lnTo>
                  <a:lnTo>
                    <a:pt x="256588" y="352859"/>
                  </a:lnTo>
                  <a:lnTo>
                    <a:pt x="227381" y="387666"/>
                  </a:lnTo>
                  <a:lnTo>
                    <a:pt x="199698" y="423748"/>
                  </a:lnTo>
                  <a:lnTo>
                    <a:pt x="173588" y="461057"/>
                  </a:lnTo>
                  <a:lnTo>
                    <a:pt x="149102" y="499542"/>
                  </a:lnTo>
                  <a:lnTo>
                    <a:pt x="126289" y="539153"/>
                  </a:lnTo>
                  <a:lnTo>
                    <a:pt x="105200" y="579842"/>
                  </a:lnTo>
                  <a:lnTo>
                    <a:pt x="85883" y="621557"/>
                  </a:lnTo>
                  <a:lnTo>
                    <a:pt x="68388" y="664250"/>
                  </a:lnTo>
                  <a:lnTo>
                    <a:pt x="52765" y="707870"/>
                  </a:lnTo>
                  <a:lnTo>
                    <a:pt x="39064" y="752369"/>
                  </a:lnTo>
                  <a:lnTo>
                    <a:pt x="27335" y="797696"/>
                  </a:lnTo>
                  <a:lnTo>
                    <a:pt x="17627" y="843801"/>
                  </a:lnTo>
                  <a:lnTo>
                    <a:pt x="9989" y="890636"/>
                  </a:lnTo>
                  <a:lnTo>
                    <a:pt x="4473" y="938149"/>
                  </a:lnTo>
                  <a:lnTo>
                    <a:pt x="1126" y="986292"/>
                  </a:lnTo>
                  <a:lnTo>
                    <a:pt x="0" y="1035015"/>
                  </a:lnTo>
                  <a:lnTo>
                    <a:pt x="0" y="5276202"/>
                  </a:lnTo>
                  <a:lnTo>
                    <a:pt x="2070035" y="5276202"/>
                  </a:lnTo>
                  <a:lnTo>
                    <a:pt x="2070035" y="1035015"/>
                  </a:lnTo>
                  <a:lnTo>
                    <a:pt x="2068908" y="986292"/>
                  </a:lnTo>
                  <a:lnTo>
                    <a:pt x="2065562" y="938149"/>
                  </a:lnTo>
                  <a:lnTo>
                    <a:pt x="2060045" y="890636"/>
                  </a:lnTo>
                  <a:lnTo>
                    <a:pt x="2052407" y="843801"/>
                  </a:lnTo>
                  <a:lnTo>
                    <a:pt x="2042699" y="797696"/>
                  </a:lnTo>
                  <a:lnTo>
                    <a:pt x="2030970" y="752369"/>
                  </a:lnTo>
                  <a:lnTo>
                    <a:pt x="2017269" y="707870"/>
                  </a:lnTo>
                  <a:lnTo>
                    <a:pt x="2001646" y="664250"/>
                  </a:lnTo>
                  <a:lnTo>
                    <a:pt x="1984152" y="621557"/>
                  </a:lnTo>
                  <a:lnTo>
                    <a:pt x="1964834" y="579842"/>
                  </a:lnTo>
                  <a:lnTo>
                    <a:pt x="1943745" y="539153"/>
                  </a:lnTo>
                  <a:lnTo>
                    <a:pt x="1920932" y="499542"/>
                  </a:lnTo>
                  <a:lnTo>
                    <a:pt x="1896446" y="461057"/>
                  </a:lnTo>
                  <a:lnTo>
                    <a:pt x="1870337" y="423748"/>
                  </a:lnTo>
                  <a:lnTo>
                    <a:pt x="1842653" y="387666"/>
                  </a:lnTo>
                  <a:lnTo>
                    <a:pt x="1813446" y="352859"/>
                  </a:lnTo>
                  <a:lnTo>
                    <a:pt x="1782764" y="319377"/>
                  </a:lnTo>
                  <a:lnTo>
                    <a:pt x="1750657" y="287270"/>
                  </a:lnTo>
                  <a:lnTo>
                    <a:pt x="1717175" y="256588"/>
                  </a:lnTo>
                  <a:lnTo>
                    <a:pt x="1682368" y="227381"/>
                  </a:lnTo>
                  <a:lnTo>
                    <a:pt x="1646285" y="199698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0" y="126289"/>
                  </a:lnTo>
                  <a:lnTo>
                    <a:pt x="1490192" y="105200"/>
                  </a:lnTo>
                  <a:lnTo>
                    <a:pt x="1448476" y="85883"/>
                  </a:lnTo>
                  <a:lnTo>
                    <a:pt x="1405783" y="68388"/>
                  </a:lnTo>
                  <a:lnTo>
                    <a:pt x="1362163" y="52765"/>
                  </a:lnTo>
                  <a:lnTo>
                    <a:pt x="1317664" y="39064"/>
                  </a:lnTo>
                  <a:lnTo>
                    <a:pt x="1272337" y="27335"/>
                  </a:lnTo>
                  <a:lnTo>
                    <a:pt x="1226231" y="17627"/>
                  </a:lnTo>
                  <a:lnTo>
                    <a:pt x="1179397" y="9989"/>
                  </a:lnTo>
                  <a:lnTo>
                    <a:pt x="1131883" y="4473"/>
                  </a:lnTo>
                  <a:lnTo>
                    <a:pt x="1083740" y="1126"/>
                  </a:lnTo>
                  <a:lnTo>
                    <a:pt x="1035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93407" y="2264664"/>
              <a:ext cx="1030224" cy="1030224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8397307" y="1581797"/>
            <a:ext cx="2070100" cy="5276215"/>
            <a:chOff x="8397307" y="1581797"/>
            <a:chExt cx="2070100" cy="5276215"/>
          </a:xfrm>
        </p:grpSpPr>
        <p:sp>
          <p:nvSpPr>
            <p:cNvPr id="10" name="object 10" descr=""/>
            <p:cNvSpPr/>
            <p:nvPr/>
          </p:nvSpPr>
          <p:spPr>
            <a:xfrm>
              <a:off x="8397307" y="1581797"/>
              <a:ext cx="2070100" cy="5276215"/>
            </a:xfrm>
            <a:custGeom>
              <a:avLst/>
              <a:gdLst/>
              <a:ahLst/>
              <a:cxnLst/>
              <a:rect l="l" t="t" r="r" b="b"/>
              <a:pathLst>
                <a:path w="2070100" h="5276215">
                  <a:moveTo>
                    <a:pt x="1035018" y="0"/>
                  </a:moveTo>
                  <a:lnTo>
                    <a:pt x="986295" y="1126"/>
                  </a:lnTo>
                  <a:lnTo>
                    <a:pt x="938151" y="4473"/>
                  </a:lnTo>
                  <a:lnTo>
                    <a:pt x="890638" y="9989"/>
                  </a:lnTo>
                  <a:lnTo>
                    <a:pt x="843803" y="17627"/>
                  </a:lnTo>
                  <a:lnTo>
                    <a:pt x="797698" y="27335"/>
                  </a:lnTo>
                  <a:lnTo>
                    <a:pt x="752371" y="39064"/>
                  </a:lnTo>
                  <a:lnTo>
                    <a:pt x="707872" y="52765"/>
                  </a:lnTo>
                  <a:lnTo>
                    <a:pt x="664251" y="68388"/>
                  </a:lnTo>
                  <a:lnTo>
                    <a:pt x="621559" y="85883"/>
                  </a:lnTo>
                  <a:lnTo>
                    <a:pt x="579843" y="105200"/>
                  </a:lnTo>
                  <a:lnTo>
                    <a:pt x="539155" y="126289"/>
                  </a:lnTo>
                  <a:lnTo>
                    <a:pt x="499543" y="149102"/>
                  </a:lnTo>
                  <a:lnTo>
                    <a:pt x="461058" y="173588"/>
                  </a:lnTo>
                  <a:lnTo>
                    <a:pt x="423750" y="199698"/>
                  </a:lnTo>
                  <a:lnTo>
                    <a:pt x="387667" y="227381"/>
                  </a:lnTo>
                  <a:lnTo>
                    <a:pt x="352860" y="256588"/>
                  </a:lnTo>
                  <a:lnTo>
                    <a:pt x="319378" y="287270"/>
                  </a:lnTo>
                  <a:lnTo>
                    <a:pt x="287271" y="319377"/>
                  </a:lnTo>
                  <a:lnTo>
                    <a:pt x="256589" y="352859"/>
                  </a:lnTo>
                  <a:lnTo>
                    <a:pt x="227381" y="387666"/>
                  </a:lnTo>
                  <a:lnTo>
                    <a:pt x="199698" y="423748"/>
                  </a:lnTo>
                  <a:lnTo>
                    <a:pt x="173589" y="461057"/>
                  </a:lnTo>
                  <a:lnTo>
                    <a:pt x="149103" y="499542"/>
                  </a:lnTo>
                  <a:lnTo>
                    <a:pt x="126290" y="539153"/>
                  </a:lnTo>
                  <a:lnTo>
                    <a:pt x="105200" y="579842"/>
                  </a:lnTo>
                  <a:lnTo>
                    <a:pt x="85883" y="621557"/>
                  </a:lnTo>
                  <a:lnTo>
                    <a:pt x="68388" y="664250"/>
                  </a:lnTo>
                  <a:lnTo>
                    <a:pt x="52765" y="707870"/>
                  </a:lnTo>
                  <a:lnTo>
                    <a:pt x="39065" y="752369"/>
                  </a:lnTo>
                  <a:lnTo>
                    <a:pt x="27335" y="797696"/>
                  </a:lnTo>
                  <a:lnTo>
                    <a:pt x="17627" y="843801"/>
                  </a:lnTo>
                  <a:lnTo>
                    <a:pt x="9989" y="890636"/>
                  </a:lnTo>
                  <a:lnTo>
                    <a:pt x="4473" y="938149"/>
                  </a:lnTo>
                  <a:lnTo>
                    <a:pt x="1126" y="986292"/>
                  </a:lnTo>
                  <a:lnTo>
                    <a:pt x="0" y="1035015"/>
                  </a:lnTo>
                  <a:lnTo>
                    <a:pt x="0" y="5276202"/>
                  </a:lnTo>
                  <a:lnTo>
                    <a:pt x="2070036" y="5276202"/>
                  </a:lnTo>
                  <a:lnTo>
                    <a:pt x="2070036" y="1035015"/>
                  </a:lnTo>
                  <a:lnTo>
                    <a:pt x="2068909" y="986292"/>
                  </a:lnTo>
                  <a:lnTo>
                    <a:pt x="2065563" y="938149"/>
                  </a:lnTo>
                  <a:lnTo>
                    <a:pt x="2060046" y="890636"/>
                  </a:lnTo>
                  <a:lnTo>
                    <a:pt x="2052409" y="843801"/>
                  </a:lnTo>
                  <a:lnTo>
                    <a:pt x="2042700" y="797696"/>
                  </a:lnTo>
                  <a:lnTo>
                    <a:pt x="2030971" y="752369"/>
                  </a:lnTo>
                  <a:lnTo>
                    <a:pt x="2017270" y="707870"/>
                  </a:lnTo>
                  <a:lnTo>
                    <a:pt x="2001647" y="664250"/>
                  </a:lnTo>
                  <a:lnTo>
                    <a:pt x="1984153" y="621557"/>
                  </a:lnTo>
                  <a:lnTo>
                    <a:pt x="1964835" y="579842"/>
                  </a:lnTo>
                  <a:lnTo>
                    <a:pt x="1943746" y="539153"/>
                  </a:lnTo>
                  <a:lnTo>
                    <a:pt x="1920933" y="499542"/>
                  </a:lnTo>
                  <a:lnTo>
                    <a:pt x="1896447" y="461057"/>
                  </a:lnTo>
                  <a:lnTo>
                    <a:pt x="1870337" y="423748"/>
                  </a:lnTo>
                  <a:lnTo>
                    <a:pt x="1842654" y="387666"/>
                  </a:lnTo>
                  <a:lnTo>
                    <a:pt x="1813446" y="352859"/>
                  </a:lnTo>
                  <a:lnTo>
                    <a:pt x="1782764" y="319377"/>
                  </a:lnTo>
                  <a:lnTo>
                    <a:pt x="1750658" y="287270"/>
                  </a:lnTo>
                  <a:lnTo>
                    <a:pt x="1717176" y="256588"/>
                  </a:lnTo>
                  <a:lnTo>
                    <a:pt x="1682369" y="227381"/>
                  </a:lnTo>
                  <a:lnTo>
                    <a:pt x="1646286" y="199698"/>
                  </a:lnTo>
                  <a:lnTo>
                    <a:pt x="1608977" y="173588"/>
                  </a:lnTo>
                  <a:lnTo>
                    <a:pt x="1570492" y="149102"/>
                  </a:lnTo>
                  <a:lnTo>
                    <a:pt x="1530881" y="126289"/>
                  </a:lnTo>
                  <a:lnTo>
                    <a:pt x="1490192" y="105200"/>
                  </a:lnTo>
                  <a:lnTo>
                    <a:pt x="1448477" y="85883"/>
                  </a:lnTo>
                  <a:lnTo>
                    <a:pt x="1405784" y="68388"/>
                  </a:lnTo>
                  <a:lnTo>
                    <a:pt x="1362163" y="52765"/>
                  </a:lnTo>
                  <a:lnTo>
                    <a:pt x="1317665" y="39064"/>
                  </a:lnTo>
                  <a:lnTo>
                    <a:pt x="1272338" y="27335"/>
                  </a:lnTo>
                  <a:lnTo>
                    <a:pt x="1226232" y="17627"/>
                  </a:lnTo>
                  <a:lnTo>
                    <a:pt x="1179398" y="9989"/>
                  </a:lnTo>
                  <a:lnTo>
                    <a:pt x="1131884" y="4473"/>
                  </a:lnTo>
                  <a:lnTo>
                    <a:pt x="1083741" y="1126"/>
                  </a:lnTo>
                  <a:lnTo>
                    <a:pt x="10350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11768" y="2118360"/>
              <a:ext cx="1240535" cy="1240536"/>
            </a:xfrm>
            <a:prstGeom prst="rect">
              <a:avLst/>
            </a:prstGeom>
          </p:spPr>
        </p:pic>
      </p:grpSp>
      <p:sp>
        <p:nvSpPr>
          <p:cNvPr id="12" name="object 12" descr=""/>
          <p:cNvSpPr txBox="1"/>
          <p:nvPr/>
        </p:nvSpPr>
        <p:spPr>
          <a:xfrm>
            <a:off x="1180859" y="5169951"/>
            <a:ext cx="304165" cy="1432560"/>
          </a:xfrm>
          <a:prstGeom prst="rect">
            <a:avLst/>
          </a:prstGeom>
        </p:spPr>
        <p:txBody>
          <a:bodyPr wrap="square" lIns="0" tIns="5080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800" spc="260" b="1">
                <a:solidFill>
                  <a:srgbClr val="FFFFFF"/>
                </a:solidFill>
                <a:latin typeface="Calibri"/>
                <a:cs typeface="Calibri"/>
              </a:rPr>
              <a:t>YOUR</a:t>
            </a:r>
            <a:r>
              <a:rPr dirty="0" sz="18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290" b="1">
                <a:solidFill>
                  <a:srgbClr val="FFFFFF"/>
                </a:solidFill>
                <a:latin typeface="Calibri"/>
                <a:cs typeface="Calibri"/>
              </a:rPr>
              <a:t>ROLE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02619" y="2383801"/>
            <a:ext cx="1135130" cy="791031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55685" y="2287970"/>
            <a:ext cx="856410" cy="927777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2113560" y="3586327"/>
            <a:ext cx="1313180" cy="102870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just" marL="12700" marR="5080" indent="57785">
              <a:lnSpc>
                <a:spcPct val="103699"/>
              </a:lnSpc>
              <a:spcBef>
                <a:spcPts val="25"/>
              </a:spcBef>
            </a:pP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Pokretanje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društvenih </a:t>
            </a:r>
            <a:r>
              <a:rPr dirty="0" sz="1600" spc="215" b="1">
                <a:solidFill>
                  <a:srgbClr val="FF636C"/>
                </a:solidFill>
                <a:latin typeface="Calibri"/>
                <a:cs typeface="Calibri"/>
              </a:rPr>
              <a:t>promena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zagovaranje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241897" y="3526231"/>
            <a:ext cx="153606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065" marR="5080" indent="-635">
              <a:lnSpc>
                <a:spcPts val="1900"/>
              </a:lnSpc>
              <a:spcBef>
                <a:spcPts val="180"/>
              </a:spcBef>
            </a:pPr>
            <a:r>
              <a:rPr dirty="0" sz="1600" spc="160" b="1">
                <a:solidFill>
                  <a:srgbClr val="FF636C"/>
                </a:solidFill>
                <a:latin typeface="Calibri"/>
                <a:cs typeface="Calibri"/>
              </a:rPr>
              <a:t>Iskorišćavanje </a:t>
            </a:r>
            <a:r>
              <a:rPr dirty="0" sz="1600" spc="175" b="1">
                <a:solidFill>
                  <a:srgbClr val="FF636C"/>
                </a:solidFill>
                <a:latin typeface="Calibri"/>
                <a:cs typeface="Calibri"/>
              </a:rPr>
              <a:t>tehnologije</a:t>
            </a:r>
            <a:r>
              <a:rPr dirty="0" sz="1600" spc="13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za </a:t>
            </a:r>
            <a:r>
              <a:rPr dirty="0" sz="1600" spc="210" b="1">
                <a:solidFill>
                  <a:srgbClr val="FF636C"/>
                </a:solidFill>
                <a:latin typeface="Calibri"/>
                <a:cs typeface="Calibri"/>
              </a:rPr>
              <a:t>masovnu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mobilizaciju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6642088" y="3526231"/>
            <a:ext cx="1143635" cy="99186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12700" marR="5080">
              <a:lnSpc>
                <a:spcPts val="1900"/>
              </a:lnSpc>
              <a:spcBef>
                <a:spcPts val="180"/>
              </a:spcBef>
            </a:pPr>
            <a:r>
              <a:rPr dirty="0" sz="1600" spc="155" b="1">
                <a:solidFill>
                  <a:srgbClr val="FF636C"/>
                </a:solidFill>
                <a:latin typeface="Calibri"/>
                <a:cs typeface="Calibri"/>
              </a:rPr>
              <a:t>Inovativna </a:t>
            </a:r>
            <a:r>
              <a:rPr dirty="0" sz="1600" spc="170" b="1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600" spc="120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40" b="1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600" spc="135" b="1">
                <a:solidFill>
                  <a:srgbClr val="FF636C"/>
                </a:solidFill>
                <a:latin typeface="Calibri"/>
                <a:cs typeface="Calibri"/>
              </a:rPr>
              <a:t>inicijative </a:t>
            </a:r>
            <a:r>
              <a:rPr dirty="0" sz="1600" spc="180" b="1">
                <a:solidFill>
                  <a:srgbClr val="FF636C"/>
                </a:solidFill>
                <a:latin typeface="Calibri"/>
                <a:cs typeface="Calibri"/>
              </a:rPr>
              <a:t>zajednice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901786" y="4874780"/>
            <a:ext cx="1697989" cy="1732280"/>
          </a:xfrm>
          <a:prstGeom prst="rect">
            <a:avLst/>
          </a:prstGeom>
        </p:spPr>
        <p:txBody>
          <a:bodyPr wrap="square" lIns="0" tIns="5080" rIns="0" bIns="0" rtlCol="0" vert="horz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osporavaju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zastarele</a:t>
            </a:r>
            <a:r>
              <a:rPr dirty="0" sz="12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norme,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zalažu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se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socijalnu pravdu,</a:t>
            </a:r>
            <a:r>
              <a:rPr dirty="0" sz="12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održivost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životne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sredine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političke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reforme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kroz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aktivizam,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 zahtevajući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odgovornost</a:t>
            </a:r>
            <a:r>
              <a:rPr dirty="0" sz="12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od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lidera.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4275545" y="5068531"/>
            <a:ext cx="1468755" cy="162306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700" marR="5080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koriste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tehnologiju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društvene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25">
                <a:solidFill>
                  <a:srgbClr val="FF636C"/>
                </a:solidFill>
                <a:latin typeface="Calibri"/>
                <a:cs typeface="Calibri"/>
              </a:rPr>
              <a:t>medije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mobilizaciju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pokreta,</a:t>
            </a:r>
            <a:r>
              <a:rPr dirty="0" sz="12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povećanje 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svesti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zalaganje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inkluzivne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politike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na </a:t>
            </a:r>
            <a:r>
              <a:rPr dirty="0" sz="1200" spc="150">
                <a:solidFill>
                  <a:srgbClr val="FF636C"/>
                </a:solidFill>
                <a:latin typeface="Calibri"/>
                <a:cs typeface="Calibri"/>
              </a:rPr>
              <a:t>globalnom</a:t>
            </a:r>
            <a:r>
              <a:rPr dirty="0" sz="12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nivou.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6421075" y="5101018"/>
            <a:ext cx="1585595" cy="126936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algn="ctr" marL="12700" marR="5080" indent="-635">
              <a:lnSpc>
                <a:spcPts val="1390"/>
              </a:lnSpc>
              <a:spcBef>
                <a:spcPts val="185"/>
              </a:spcBef>
            </a:pP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0">
                <a:solidFill>
                  <a:srgbClr val="FF636C"/>
                </a:solidFill>
                <a:latin typeface="Calibri"/>
                <a:cs typeface="Calibri"/>
              </a:rPr>
              <a:t>stvaraju </a:t>
            </a:r>
            <a:r>
              <a:rPr dirty="0" sz="1200" spc="105">
                <a:solidFill>
                  <a:srgbClr val="FF636C"/>
                </a:solidFill>
                <a:latin typeface="Calibri"/>
                <a:cs typeface="Calibri"/>
              </a:rPr>
              <a:t>inovativna</a:t>
            </a:r>
            <a:r>
              <a:rPr dirty="0" sz="12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95">
                <a:solidFill>
                  <a:srgbClr val="FF636C"/>
                </a:solidFill>
                <a:latin typeface="Calibri"/>
                <a:cs typeface="Calibri"/>
              </a:rPr>
              <a:t>rešenja</a:t>
            </a:r>
            <a:r>
              <a:rPr dirty="0" sz="1200" spc="50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30">
                <a:solidFill>
                  <a:srgbClr val="FF636C"/>
                </a:solidFill>
                <a:latin typeface="Calibri"/>
                <a:cs typeface="Calibri"/>
              </a:rPr>
              <a:t>za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lokalne</a:t>
            </a:r>
            <a:r>
              <a:rPr dirty="0" sz="12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70">
                <a:solidFill>
                  <a:srgbClr val="FF636C"/>
                </a:solidFill>
                <a:latin typeface="Calibri"/>
                <a:cs typeface="Calibri"/>
              </a:rPr>
              <a:t>izazove, </a:t>
            </a:r>
            <a:r>
              <a:rPr dirty="0" sz="1200" spc="110">
                <a:solidFill>
                  <a:srgbClr val="FF636C"/>
                </a:solidFill>
                <a:latin typeface="Calibri"/>
                <a:cs typeface="Calibri"/>
              </a:rPr>
              <a:t>promovišući </a:t>
            </a:r>
            <a:r>
              <a:rPr dirty="0" sz="1200" spc="120">
                <a:solidFill>
                  <a:srgbClr val="FF636C"/>
                </a:solidFill>
                <a:latin typeface="Calibri"/>
                <a:cs typeface="Calibri"/>
              </a:rPr>
              <a:t>inkluzivne</a:t>
            </a:r>
            <a:r>
              <a:rPr dirty="0" sz="12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-5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1200" spc="100">
                <a:solidFill>
                  <a:srgbClr val="FF636C"/>
                </a:solidFill>
                <a:latin typeface="Calibri"/>
                <a:cs typeface="Calibri"/>
              </a:rPr>
              <a:t>participativne </a:t>
            </a:r>
            <a:r>
              <a:rPr dirty="0" sz="1200" spc="114">
                <a:solidFill>
                  <a:srgbClr val="FF636C"/>
                </a:solidFill>
                <a:latin typeface="Calibri"/>
                <a:cs typeface="Calibri"/>
              </a:rPr>
              <a:t>pristupe</a:t>
            </a:r>
            <a:r>
              <a:rPr dirty="0" sz="12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200" spc="85">
                <a:solidFill>
                  <a:srgbClr val="FF636C"/>
                </a:solidFill>
                <a:latin typeface="Calibri"/>
                <a:cs typeface="Calibri"/>
              </a:rPr>
              <a:t>upravljanju.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8648674" y="3590238"/>
            <a:ext cx="1522730" cy="310642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ctr" marL="141605" marR="25400">
              <a:lnSpc>
                <a:spcPct val="103699"/>
              </a:lnSpc>
              <a:spcBef>
                <a:spcPts val="25"/>
              </a:spcBef>
            </a:pPr>
            <a:r>
              <a:rPr dirty="0" sz="1600" spc="185" b="1">
                <a:solidFill>
                  <a:srgbClr val="FF636C"/>
                </a:solidFill>
                <a:latin typeface="Calibri"/>
                <a:cs typeface="Calibri"/>
              </a:rPr>
              <a:t>Aktivno angažovanje </a:t>
            </a:r>
            <a:r>
              <a:rPr dirty="0" sz="1600" spc="190" b="1">
                <a:solidFill>
                  <a:srgbClr val="FF636C"/>
                </a:solidFill>
                <a:latin typeface="Calibri"/>
                <a:cs typeface="Calibri"/>
              </a:rPr>
              <a:t>uprkos </a:t>
            </a:r>
            <a:r>
              <a:rPr dirty="0" sz="1600" spc="200" b="1">
                <a:solidFill>
                  <a:srgbClr val="FF636C"/>
                </a:solidFill>
                <a:latin typeface="Calibri"/>
                <a:cs typeface="Calibri"/>
              </a:rPr>
              <a:t>preprekama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dirty="0" sz="900" spc="80">
                <a:solidFill>
                  <a:srgbClr val="FF636C"/>
                </a:solidFill>
                <a:latin typeface="Calibri"/>
                <a:cs typeface="Calibri"/>
              </a:rPr>
              <a:t>Iako</a:t>
            </a:r>
            <a:r>
              <a:rPr dirty="0" sz="9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85">
                <a:solidFill>
                  <a:srgbClr val="FF636C"/>
                </a:solidFill>
                <a:latin typeface="Calibri"/>
                <a:cs typeface="Calibri"/>
              </a:rPr>
              <a:t>često</a:t>
            </a:r>
            <a:r>
              <a:rPr dirty="0" sz="9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636C"/>
                </a:solidFill>
                <a:latin typeface="Calibri"/>
                <a:cs typeface="Calibri"/>
              </a:rPr>
              <a:t>ograničeni</a:t>
            </a:r>
            <a:r>
              <a:rPr dirty="0" sz="900" spc="4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ct val="138900"/>
              </a:lnSpc>
            </a:pPr>
            <a:r>
              <a:rPr dirty="0" sz="900" spc="100">
                <a:solidFill>
                  <a:srgbClr val="FF636C"/>
                </a:solidFill>
                <a:latin typeface="Calibri"/>
                <a:cs typeface="Calibri"/>
              </a:rPr>
              <a:t>formalnom</a:t>
            </a:r>
            <a:r>
              <a:rPr dirty="0" sz="9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636C"/>
                </a:solidFill>
                <a:latin typeface="Calibri"/>
                <a:cs typeface="Calibri"/>
              </a:rPr>
              <a:t>formulisanju </a:t>
            </a:r>
            <a:r>
              <a:rPr dirty="0" sz="900" spc="60">
                <a:solidFill>
                  <a:srgbClr val="FF636C"/>
                </a:solidFill>
                <a:latin typeface="Calibri"/>
                <a:cs typeface="Calibri"/>
              </a:rPr>
              <a:t>politika,</a:t>
            </a:r>
            <a:r>
              <a:rPr dirty="0" sz="900" spc="3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636C"/>
                </a:solidFill>
                <a:latin typeface="Calibri"/>
                <a:cs typeface="Calibri"/>
              </a:rPr>
              <a:t>mladi</a:t>
            </a:r>
            <a:r>
              <a:rPr dirty="0" sz="9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636C"/>
                </a:solidFill>
                <a:latin typeface="Calibri"/>
                <a:cs typeface="Calibri"/>
              </a:rPr>
              <a:t>ljudi</a:t>
            </a:r>
            <a:r>
              <a:rPr dirty="0" sz="900" spc="3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70">
                <a:solidFill>
                  <a:srgbClr val="FF636C"/>
                </a:solidFill>
                <a:latin typeface="Calibri"/>
                <a:cs typeface="Calibri"/>
              </a:rPr>
              <a:t>ostaju </a:t>
            </a:r>
            <a:r>
              <a:rPr dirty="0" sz="900" spc="110">
                <a:solidFill>
                  <a:srgbClr val="FF636C"/>
                </a:solidFill>
                <a:latin typeface="Calibri"/>
                <a:cs typeface="Calibri"/>
              </a:rPr>
              <a:t>duboko</a:t>
            </a:r>
            <a:r>
              <a:rPr dirty="0" sz="9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100">
                <a:solidFill>
                  <a:srgbClr val="FF636C"/>
                </a:solidFill>
                <a:latin typeface="Calibri"/>
                <a:cs typeface="Calibri"/>
              </a:rPr>
              <a:t>angažovani</a:t>
            </a:r>
            <a:r>
              <a:rPr dirty="0" sz="900" spc="4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75">
                <a:solidFill>
                  <a:srgbClr val="FF636C"/>
                </a:solidFill>
                <a:latin typeface="Calibri"/>
                <a:cs typeface="Calibri"/>
              </a:rPr>
              <a:t>u </a:t>
            </a:r>
            <a:r>
              <a:rPr dirty="0" sz="900" spc="110">
                <a:solidFill>
                  <a:srgbClr val="FF636C"/>
                </a:solidFill>
                <a:latin typeface="Calibri"/>
                <a:cs typeface="Calibri"/>
              </a:rPr>
              <a:t>urbanim</a:t>
            </a:r>
            <a:r>
              <a:rPr dirty="0" sz="900" spc="3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65">
                <a:solidFill>
                  <a:srgbClr val="FF636C"/>
                </a:solidFill>
                <a:latin typeface="Calibri"/>
                <a:cs typeface="Calibri"/>
              </a:rPr>
              <a:t>pitanjima, </a:t>
            </a:r>
            <a:r>
              <a:rPr dirty="0" sz="900" spc="75">
                <a:solidFill>
                  <a:srgbClr val="FF636C"/>
                </a:solidFill>
                <a:latin typeface="Calibri"/>
                <a:cs typeface="Calibri"/>
              </a:rPr>
              <a:t>pravičnosti</a:t>
            </a:r>
            <a:r>
              <a:rPr dirty="0" sz="900" spc="5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9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60">
                <a:solidFill>
                  <a:srgbClr val="FF636C"/>
                </a:solidFill>
                <a:latin typeface="Calibri"/>
                <a:cs typeface="Calibri"/>
              </a:rPr>
              <a:t>jednakosti, </a:t>
            </a:r>
            <a:r>
              <a:rPr dirty="0" sz="900" spc="65">
                <a:solidFill>
                  <a:srgbClr val="FF636C"/>
                </a:solidFill>
                <a:latin typeface="Calibri"/>
                <a:cs typeface="Calibri"/>
              </a:rPr>
              <a:t>koristeći</a:t>
            </a:r>
            <a:r>
              <a:rPr dirty="0" sz="900" spc="60">
                <a:solidFill>
                  <a:srgbClr val="FF636C"/>
                </a:solidFill>
                <a:latin typeface="Calibri"/>
                <a:cs typeface="Calibri"/>
              </a:rPr>
              <a:t> proteste, </a:t>
            </a:r>
            <a:r>
              <a:rPr dirty="0" sz="900" spc="95">
                <a:solidFill>
                  <a:srgbClr val="FF636C"/>
                </a:solidFill>
                <a:latin typeface="Calibri"/>
                <a:cs typeface="Calibri"/>
              </a:rPr>
              <a:t>medije</a:t>
            </a:r>
            <a:r>
              <a:rPr dirty="0" sz="9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-5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900" spc="95">
                <a:solidFill>
                  <a:srgbClr val="FF636C"/>
                </a:solidFill>
                <a:latin typeface="Calibri"/>
                <a:cs typeface="Calibri"/>
              </a:rPr>
              <a:t> samostalno</a:t>
            </a:r>
            <a:r>
              <a:rPr dirty="0" sz="9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636C"/>
                </a:solidFill>
                <a:latin typeface="Calibri"/>
                <a:cs typeface="Calibri"/>
              </a:rPr>
              <a:t>organizovana </a:t>
            </a:r>
            <a:r>
              <a:rPr dirty="0" sz="900" spc="65">
                <a:solidFill>
                  <a:srgbClr val="FF636C"/>
                </a:solidFill>
                <a:latin typeface="Calibri"/>
                <a:cs typeface="Calibri"/>
              </a:rPr>
              <a:t>istraživanja</a:t>
            </a:r>
            <a:r>
              <a:rPr dirty="0" sz="9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114">
                <a:solidFill>
                  <a:srgbClr val="FF636C"/>
                </a:solidFill>
                <a:latin typeface="Calibri"/>
                <a:cs typeface="Calibri"/>
              </a:rPr>
              <a:t>da</a:t>
            </a:r>
            <a:r>
              <a:rPr dirty="0" sz="9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636C"/>
                </a:solidFill>
                <a:latin typeface="Calibri"/>
                <a:cs typeface="Calibri"/>
              </a:rPr>
              <a:t>utiču</a:t>
            </a:r>
            <a:r>
              <a:rPr dirty="0" sz="9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90">
                <a:solidFill>
                  <a:srgbClr val="FF636C"/>
                </a:solidFill>
                <a:latin typeface="Calibri"/>
                <a:cs typeface="Calibri"/>
              </a:rPr>
              <a:t>na </a:t>
            </a:r>
            <a:r>
              <a:rPr dirty="0" sz="900" spc="70">
                <a:solidFill>
                  <a:srgbClr val="FF636C"/>
                </a:solidFill>
                <a:latin typeface="Calibri"/>
                <a:cs typeface="Calibri"/>
              </a:rPr>
              <a:t>politike</a:t>
            </a:r>
            <a:r>
              <a:rPr dirty="0" sz="900" spc="4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900" spc="4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900" spc="80">
                <a:solidFill>
                  <a:srgbClr val="FF636C"/>
                </a:solidFill>
                <a:latin typeface="Calibri"/>
                <a:cs typeface="Calibri"/>
              </a:rPr>
              <a:t>društvene promene.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8" cy="685800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4233613" y="1138478"/>
            <a:ext cx="3724910" cy="14827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627380">
              <a:lnSpc>
                <a:spcPts val="3829"/>
              </a:lnSpc>
              <a:spcBef>
                <a:spcPts val="100"/>
              </a:spcBef>
            </a:pPr>
            <a:r>
              <a:rPr dirty="0" sz="3200" spc="-25">
                <a:solidFill>
                  <a:srgbClr val="FFFFFF"/>
                </a:solidFill>
                <a:latin typeface="Calibri"/>
                <a:cs typeface="Calibri"/>
              </a:rPr>
              <a:t>01.</a:t>
            </a:r>
            <a:endParaRPr sz="3200">
              <a:latin typeface="Calibri"/>
              <a:cs typeface="Calibri"/>
            </a:endParaRPr>
          </a:p>
          <a:p>
            <a:pPr marL="12700" marR="5080" indent="433705">
              <a:lnSpc>
                <a:spcPts val="3820"/>
              </a:lnSpc>
              <a:spcBef>
                <a:spcPts val="100"/>
              </a:spcBef>
            </a:pPr>
            <a:r>
              <a:rPr dirty="0" sz="3200" spc="345">
                <a:solidFill>
                  <a:srgbClr val="FFFFFF"/>
                </a:solidFill>
                <a:latin typeface="Calibri"/>
                <a:cs typeface="Calibri"/>
              </a:rPr>
              <a:t>ŠTA</a:t>
            </a:r>
            <a:r>
              <a:rPr dirty="0" sz="3200" spc="1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430">
                <a:solidFill>
                  <a:srgbClr val="FFFFFF"/>
                </a:solidFill>
                <a:latin typeface="Calibri"/>
                <a:cs typeface="Calibri"/>
              </a:rPr>
              <a:t>GRADOVI </a:t>
            </a:r>
            <a:r>
              <a:rPr dirty="0" sz="3200" spc="459">
                <a:solidFill>
                  <a:srgbClr val="FFFFFF"/>
                </a:solidFill>
                <a:latin typeface="Calibri"/>
                <a:cs typeface="Calibri"/>
              </a:rPr>
              <a:t>PREDSTAVLJAJU?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8" cy="685800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2496337" y="1040891"/>
            <a:ext cx="5347970" cy="10102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307079">
              <a:lnSpc>
                <a:spcPct val="100000"/>
              </a:lnSpc>
              <a:spcBef>
                <a:spcPts val="100"/>
              </a:spcBef>
            </a:pPr>
            <a:r>
              <a:rPr dirty="0" sz="3200" spc="145">
                <a:solidFill>
                  <a:srgbClr val="FFFFFF"/>
                </a:solidFill>
                <a:latin typeface="Calibri"/>
                <a:cs typeface="Calibri"/>
              </a:rPr>
              <a:t>05.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3200" spc="425">
                <a:solidFill>
                  <a:srgbClr val="FFFFFF"/>
                </a:solidFill>
                <a:latin typeface="Calibri"/>
                <a:cs typeface="Calibri"/>
              </a:rPr>
              <a:t>GEJMIFIKOVANO</a:t>
            </a:r>
            <a:r>
              <a:rPr dirty="0" sz="3200" spc="1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3200" spc="540">
                <a:solidFill>
                  <a:srgbClr val="FFFFFF"/>
                </a:solidFill>
                <a:latin typeface="Calibri"/>
                <a:cs typeface="Calibri"/>
              </a:rPr>
              <a:t>UČENJE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89460" cy="6858000"/>
            <a:chOff x="0" y="0"/>
            <a:chExt cx="1218946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88952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717381" y="2216150"/>
              <a:ext cx="757555" cy="0"/>
            </a:xfrm>
            <a:custGeom>
              <a:avLst/>
              <a:gdLst/>
              <a:ahLst/>
              <a:cxnLst/>
              <a:rect l="l" t="t" r="r" b="b"/>
              <a:pathLst>
                <a:path w="757554" h="0">
                  <a:moveTo>
                    <a:pt x="0" y="0"/>
                  </a:moveTo>
                  <a:lnTo>
                    <a:pt x="757238" y="1"/>
                  </a:lnTo>
                </a:path>
              </a:pathLst>
            </a:custGeom>
            <a:ln w="76200">
              <a:solidFill>
                <a:srgbClr val="FF636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717381" y="3429000"/>
              <a:ext cx="757555" cy="0"/>
            </a:xfrm>
            <a:custGeom>
              <a:avLst/>
              <a:gdLst/>
              <a:ahLst/>
              <a:cxnLst/>
              <a:rect l="l" t="t" r="r" b="b"/>
              <a:pathLst>
                <a:path w="757554" h="0">
                  <a:moveTo>
                    <a:pt x="0" y="0"/>
                  </a:moveTo>
                  <a:lnTo>
                    <a:pt x="757238" y="1"/>
                  </a:lnTo>
                </a:path>
              </a:pathLst>
            </a:custGeom>
            <a:ln w="76200">
              <a:solidFill>
                <a:srgbClr val="FF636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5717377" y="4743450"/>
              <a:ext cx="757555" cy="0"/>
            </a:xfrm>
            <a:custGeom>
              <a:avLst/>
              <a:gdLst/>
              <a:ahLst/>
              <a:cxnLst/>
              <a:rect l="l" t="t" r="r" b="b"/>
              <a:pathLst>
                <a:path w="757554" h="0">
                  <a:moveTo>
                    <a:pt x="0" y="0"/>
                  </a:moveTo>
                  <a:lnTo>
                    <a:pt x="757238" y="1"/>
                  </a:lnTo>
                </a:path>
              </a:pathLst>
            </a:custGeom>
            <a:ln w="76200">
              <a:solidFill>
                <a:srgbClr val="FF636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855425" y="1345488"/>
            <a:ext cx="2329180" cy="5130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200" spc="375" b="1">
                <a:solidFill>
                  <a:srgbClr val="FF636C"/>
                </a:solidFill>
                <a:latin typeface="Calibri"/>
                <a:cs typeface="Calibri"/>
              </a:rPr>
              <a:t>ŠTA</a:t>
            </a:r>
            <a:r>
              <a:rPr dirty="0" sz="3200" spc="155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3200" spc="590" b="1">
                <a:solidFill>
                  <a:srgbClr val="FF636C"/>
                </a:solidFill>
                <a:latin typeface="Calibri"/>
                <a:cs typeface="Calibri"/>
              </a:rPr>
              <a:t>JE</a:t>
            </a:r>
            <a:r>
              <a:rPr dirty="0" sz="3200" spc="155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3200" spc="330" b="1">
                <a:solidFill>
                  <a:srgbClr val="FF636C"/>
                </a:solidFill>
                <a:latin typeface="Calibri"/>
                <a:cs typeface="Calibri"/>
              </a:rPr>
              <a:t>TO?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3814219" y="2343607"/>
            <a:ext cx="4682490" cy="329946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ctr" marL="445770" marR="444500">
              <a:lnSpc>
                <a:spcPct val="103699"/>
              </a:lnSpc>
              <a:spcBef>
                <a:spcPts val="25"/>
              </a:spcBef>
            </a:pPr>
            <a:r>
              <a:rPr dirty="0" sz="1600" spc="200">
                <a:solidFill>
                  <a:srgbClr val="FF636C"/>
                </a:solidFill>
                <a:latin typeface="Calibri"/>
                <a:cs typeface="Calibri"/>
              </a:rPr>
              <a:t>Program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FF636C"/>
                </a:solidFill>
                <a:latin typeface="Calibri"/>
                <a:cs typeface="Calibri"/>
              </a:rPr>
              <a:t>neformalnog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obrazovanja </a:t>
            </a:r>
            <a:r>
              <a:rPr dirty="0" sz="1600" spc="170">
                <a:solidFill>
                  <a:srgbClr val="FF636C"/>
                </a:solidFill>
                <a:latin typeface="Calibri"/>
                <a:cs typeface="Calibri"/>
              </a:rPr>
              <a:t>zasnovan</a:t>
            </a:r>
            <a:r>
              <a:rPr dirty="0" sz="16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FF636C"/>
                </a:solidFill>
                <a:latin typeface="Calibri"/>
                <a:cs typeface="Calibri"/>
              </a:rPr>
              <a:t>na</a:t>
            </a:r>
            <a:r>
              <a:rPr dirty="0" sz="16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90">
                <a:solidFill>
                  <a:srgbClr val="FF636C"/>
                </a:solidFill>
                <a:latin typeface="Calibri"/>
                <a:cs typeface="Calibri"/>
              </a:rPr>
              <a:t>metodološkom</a:t>
            </a:r>
            <a:r>
              <a:rPr dirty="0" sz="16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FF636C"/>
                </a:solidFill>
                <a:latin typeface="Calibri"/>
                <a:cs typeface="Calibri"/>
              </a:rPr>
              <a:t>pristupu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gamifikacije.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95"/>
              </a:spcBef>
            </a:pPr>
            <a:endParaRPr sz="1600">
              <a:latin typeface="Calibri"/>
              <a:cs typeface="Calibri"/>
            </a:endParaRPr>
          </a:p>
          <a:p>
            <a:pPr algn="ctr" marL="12065" marR="5080">
              <a:lnSpc>
                <a:spcPct val="105000"/>
              </a:lnSpc>
            </a:pP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Interaktivna</a:t>
            </a:r>
            <a:r>
              <a:rPr dirty="0" sz="16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65">
                <a:solidFill>
                  <a:srgbClr val="FF636C"/>
                </a:solidFill>
                <a:latin typeface="Calibri"/>
                <a:cs typeface="Calibri"/>
              </a:rPr>
              <a:t>društvena</a:t>
            </a:r>
            <a:r>
              <a:rPr dirty="0" sz="16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90">
                <a:solidFill>
                  <a:srgbClr val="FF636C"/>
                </a:solidFill>
                <a:latin typeface="Calibri"/>
                <a:cs typeface="Calibri"/>
              </a:rPr>
              <a:t>mreža</a:t>
            </a:r>
            <a:r>
              <a:rPr dirty="0" sz="16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FF636C"/>
                </a:solidFill>
                <a:latin typeface="Calibri"/>
                <a:cs typeface="Calibri"/>
              </a:rPr>
              <a:t>na</a:t>
            </a:r>
            <a:r>
              <a:rPr dirty="0" sz="16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14">
                <a:solidFill>
                  <a:srgbClr val="FF636C"/>
                </a:solidFill>
                <a:latin typeface="Calibri"/>
                <a:cs typeface="Calibri"/>
              </a:rPr>
              <a:t>kojoj</a:t>
            </a:r>
            <a:r>
              <a:rPr dirty="0" sz="16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75">
                <a:solidFill>
                  <a:srgbClr val="FF636C"/>
                </a:solidFill>
                <a:latin typeface="Calibri"/>
                <a:cs typeface="Calibri"/>
              </a:rPr>
              <a:t>možete </a:t>
            </a:r>
            <a:r>
              <a:rPr dirty="0" sz="1600" spc="114">
                <a:solidFill>
                  <a:srgbClr val="FF636C"/>
                </a:solidFill>
                <a:latin typeface="Calibri"/>
                <a:cs typeface="Calibri"/>
              </a:rPr>
              <a:t>deliti</a:t>
            </a:r>
            <a:r>
              <a:rPr dirty="0" sz="16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20">
                <a:solidFill>
                  <a:srgbClr val="FF636C"/>
                </a:solidFill>
                <a:latin typeface="Calibri"/>
                <a:cs typeface="Calibri"/>
              </a:rPr>
              <a:t>svoje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ideje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50">
                <a:solidFill>
                  <a:srgbClr val="FF636C"/>
                </a:solidFill>
                <a:latin typeface="Calibri"/>
                <a:cs typeface="Calibri"/>
              </a:rPr>
              <a:t>o</a:t>
            </a:r>
            <a:r>
              <a:rPr dirty="0" sz="16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215">
                <a:solidFill>
                  <a:srgbClr val="FF636C"/>
                </a:solidFill>
                <a:latin typeface="Calibri"/>
                <a:cs typeface="Calibri"/>
              </a:rPr>
              <a:t>urbanom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FF636C"/>
                </a:solidFill>
                <a:latin typeface="Calibri"/>
                <a:cs typeface="Calibri"/>
              </a:rPr>
              <a:t>planiranju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sa </a:t>
            </a:r>
            <a:r>
              <a:rPr dirty="0" sz="1600" spc="204">
                <a:solidFill>
                  <a:srgbClr val="FF636C"/>
                </a:solidFill>
                <a:latin typeface="Calibri"/>
                <a:cs typeface="Calibri"/>
              </a:rPr>
              <a:t>rodnom</a:t>
            </a:r>
            <a:r>
              <a:rPr dirty="0" sz="16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45">
                <a:solidFill>
                  <a:srgbClr val="FF636C"/>
                </a:solidFill>
                <a:latin typeface="Calibri"/>
                <a:cs typeface="Calibri"/>
              </a:rPr>
              <a:t>perspektivom.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600">
              <a:latin typeface="Calibri"/>
              <a:cs typeface="Calibri"/>
            </a:endParaRPr>
          </a:p>
          <a:p>
            <a:pPr algn="ctr" marL="576580" marR="682625">
              <a:lnSpc>
                <a:spcPct val="103800"/>
              </a:lnSpc>
            </a:pP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Virtualni</a:t>
            </a:r>
            <a:r>
              <a:rPr dirty="0" sz="1600" spc="5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55">
                <a:solidFill>
                  <a:srgbClr val="FF636C"/>
                </a:solidFill>
                <a:latin typeface="Calibri"/>
                <a:cs typeface="Calibri"/>
              </a:rPr>
              <a:t>simulator</a:t>
            </a:r>
            <a:r>
              <a:rPr dirty="0" sz="16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FF636C"/>
                </a:solidFill>
                <a:latin typeface="Calibri"/>
                <a:cs typeface="Calibri"/>
              </a:rPr>
              <a:t>grada</a:t>
            </a:r>
            <a:r>
              <a:rPr dirty="0" sz="16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229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dirty="0" sz="1600" spc="6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85">
                <a:solidFill>
                  <a:srgbClr val="FF636C"/>
                </a:solidFill>
                <a:latin typeface="Calibri"/>
                <a:cs typeface="Calibri"/>
              </a:rPr>
              <a:t>kojem možete</a:t>
            </a:r>
            <a:r>
              <a:rPr dirty="0" sz="16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stvarno</a:t>
            </a:r>
            <a:r>
              <a:rPr dirty="0" sz="16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uticati</a:t>
            </a:r>
            <a:r>
              <a:rPr dirty="0" sz="1600" spc="7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204">
                <a:solidFill>
                  <a:srgbClr val="FF636C"/>
                </a:solidFill>
                <a:latin typeface="Calibri"/>
                <a:cs typeface="Calibri"/>
              </a:rPr>
              <a:t>na</a:t>
            </a:r>
            <a:r>
              <a:rPr dirty="0" sz="16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05">
                <a:solidFill>
                  <a:srgbClr val="FF636C"/>
                </a:solidFill>
                <a:latin typeface="Calibri"/>
                <a:cs typeface="Calibri"/>
              </a:rPr>
              <a:t>taj</a:t>
            </a:r>
            <a:r>
              <a:rPr dirty="0" sz="1600" spc="6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65">
                <a:solidFill>
                  <a:srgbClr val="FF636C"/>
                </a:solidFill>
                <a:latin typeface="Calibri"/>
                <a:cs typeface="Calibri"/>
              </a:rPr>
              <a:t>grad </a:t>
            </a:r>
            <a:r>
              <a:rPr dirty="0" sz="1600" spc="150">
                <a:solidFill>
                  <a:srgbClr val="FF636C"/>
                </a:solidFill>
                <a:latin typeface="Calibri"/>
                <a:cs typeface="Calibri"/>
              </a:rPr>
              <a:t>svojim</a:t>
            </a:r>
            <a:r>
              <a:rPr dirty="0" sz="16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600" spc="135">
                <a:solidFill>
                  <a:srgbClr val="FF636C"/>
                </a:solidFill>
                <a:latin typeface="Calibri"/>
                <a:cs typeface="Calibri"/>
              </a:rPr>
              <a:t>akcijama!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200" spc="235" b="1">
                <a:solidFill>
                  <a:srgbClr val="FF636C"/>
                </a:solidFill>
                <a:latin typeface="Calibri"/>
                <a:cs typeface="Calibri"/>
              </a:rPr>
              <a:t>Cilj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036339" y="2061692"/>
            <a:ext cx="4119879" cy="58039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170180" marR="5080" indent="-158115">
              <a:lnSpc>
                <a:spcPct val="102200"/>
              </a:lnSpc>
              <a:spcBef>
                <a:spcPts val="50"/>
              </a:spcBef>
            </a:pPr>
            <a:r>
              <a:rPr dirty="0" sz="1800" spc="165">
                <a:solidFill>
                  <a:srgbClr val="FF636C"/>
                </a:solidFill>
                <a:latin typeface="Calibri"/>
                <a:cs typeface="Calibri"/>
              </a:rPr>
              <a:t>Učestvujte</a:t>
            </a:r>
            <a:r>
              <a:rPr dirty="0" sz="18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18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204">
                <a:solidFill>
                  <a:srgbClr val="FF636C"/>
                </a:solidFill>
                <a:latin typeface="Calibri"/>
                <a:cs typeface="Calibri"/>
              </a:rPr>
              <a:t>time</a:t>
            </a:r>
            <a:r>
              <a:rPr dirty="0" sz="18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175">
                <a:solidFill>
                  <a:srgbClr val="FF636C"/>
                </a:solidFill>
                <a:latin typeface="Calibri"/>
                <a:cs typeface="Calibri"/>
              </a:rPr>
              <a:t>postignite</a:t>
            </a:r>
            <a:r>
              <a:rPr dirty="0" sz="18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100">
                <a:solidFill>
                  <a:srgbClr val="FF636C"/>
                </a:solidFill>
                <a:latin typeface="Calibri"/>
                <a:cs typeface="Calibri"/>
              </a:rPr>
              <a:t>kvalitet, </a:t>
            </a:r>
            <a:r>
              <a:rPr dirty="0" sz="1800" spc="165">
                <a:solidFill>
                  <a:srgbClr val="FF636C"/>
                </a:solidFill>
                <a:latin typeface="Calibri"/>
                <a:cs typeface="Calibri"/>
              </a:rPr>
              <a:t>inkluziju</a:t>
            </a:r>
            <a:r>
              <a:rPr dirty="0" sz="18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18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160">
                <a:solidFill>
                  <a:srgbClr val="FF636C"/>
                </a:solidFill>
                <a:latin typeface="Calibri"/>
                <a:cs typeface="Calibri"/>
              </a:rPr>
              <a:t>ravnopravnost</a:t>
            </a:r>
            <a:r>
              <a:rPr dirty="0" sz="18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254">
                <a:solidFill>
                  <a:srgbClr val="FF636C"/>
                </a:solidFill>
                <a:latin typeface="Calibri"/>
                <a:cs typeface="Calibri"/>
              </a:rPr>
              <a:t>u</a:t>
            </a:r>
            <a:r>
              <a:rPr dirty="0" sz="18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1800" spc="160">
                <a:solidFill>
                  <a:srgbClr val="FF636C"/>
                </a:solidFill>
                <a:latin typeface="Calibri"/>
                <a:cs typeface="Calibri"/>
              </a:rPr>
              <a:t>gradu.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4728367" y="1453692"/>
            <a:ext cx="2735580" cy="4959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740"/>
              </a:lnSpc>
            </a:pPr>
            <a:r>
              <a:rPr dirty="0" sz="3200" spc="459" b="1">
                <a:solidFill>
                  <a:srgbClr val="FF636C"/>
                </a:solidFill>
                <a:latin typeface="Calibri"/>
                <a:cs typeface="Calibri"/>
              </a:rPr>
              <a:t>How</a:t>
            </a:r>
            <a:r>
              <a:rPr dirty="0" sz="3200" spc="165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3200" spc="250" b="1">
                <a:solidFill>
                  <a:srgbClr val="FF636C"/>
                </a:solidFill>
                <a:latin typeface="Calibri"/>
                <a:cs typeface="Calibri"/>
              </a:rPr>
              <a:t>to</a:t>
            </a:r>
            <a:r>
              <a:rPr dirty="0" sz="3200" spc="165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3200" spc="325" b="1">
                <a:solidFill>
                  <a:srgbClr val="FF636C"/>
                </a:solidFill>
                <a:latin typeface="Calibri"/>
                <a:cs typeface="Calibri"/>
              </a:rPr>
              <a:t>play?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960" y="0"/>
            <a:ext cx="12070080" cy="685799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15662" y="3146628"/>
            <a:ext cx="3007360" cy="4521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800" spc="390" b="1">
                <a:solidFill>
                  <a:srgbClr val="FF636C"/>
                </a:solidFill>
                <a:latin typeface="Calibri"/>
                <a:cs typeface="Calibri"/>
              </a:rPr>
              <a:t>POČNIMO</a:t>
            </a:r>
            <a:r>
              <a:rPr dirty="0" sz="2800" spc="135" b="1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800" spc="229" b="1">
                <a:solidFill>
                  <a:srgbClr val="FF636C"/>
                </a:solidFill>
                <a:latin typeface="Calibri"/>
                <a:cs typeface="Calibri"/>
              </a:rPr>
              <a:t>IGRU!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4811395"/>
          </a:xfrm>
          <a:custGeom>
            <a:avLst/>
            <a:gdLst/>
            <a:ahLst/>
            <a:cxnLst/>
            <a:rect l="l" t="t" r="r" b="b"/>
            <a:pathLst>
              <a:path w="12192000" h="4811395">
                <a:moveTo>
                  <a:pt x="12192000" y="4811283"/>
                </a:moveTo>
                <a:lnTo>
                  <a:pt x="0" y="481128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4811283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5099991"/>
            <a:ext cx="12192000" cy="1758314"/>
            <a:chOff x="0" y="5099991"/>
            <a:chExt cx="12192000" cy="1758314"/>
          </a:xfrm>
        </p:grpSpPr>
        <p:sp>
          <p:nvSpPr>
            <p:cNvPr id="4" name="object 4" descr=""/>
            <p:cNvSpPr/>
            <p:nvPr/>
          </p:nvSpPr>
          <p:spPr>
            <a:xfrm>
              <a:off x="0" y="5099991"/>
              <a:ext cx="12192000" cy="1758314"/>
            </a:xfrm>
            <a:custGeom>
              <a:avLst/>
              <a:gdLst/>
              <a:ahLst/>
              <a:cxnLst/>
              <a:rect l="l" t="t" r="r" b="b"/>
              <a:pathLst>
                <a:path w="12192000" h="1758315">
                  <a:moveTo>
                    <a:pt x="0" y="1758008"/>
                  </a:moveTo>
                  <a:lnTo>
                    <a:pt x="0" y="0"/>
                  </a:lnTo>
                  <a:lnTo>
                    <a:pt x="12192000" y="0"/>
                  </a:lnTo>
                  <a:lnTo>
                    <a:pt x="12192000" y="1758008"/>
                  </a:lnTo>
                  <a:lnTo>
                    <a:pt x="0" y="175800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534940" y="5211433"/>
              <a:ext cx="0" cy="1297940"/>
            </a:xfrm>
            <a:custGeom>
              <a:avLst/>
              <a:gdLst/>
              <a:ahLst/>
              <a:cxnLst/>
              <a:rect l="l" t="t" r="r" b="b"/>
              <a:pathLst>
                <a:path w="0" h="1297940">
                  <a:moveTo>
                    <a:pt x="0" y="0"/>
                  </a:moveTo>
                  <a:lnTo>
                    <a:pt x="1" y="1297448"/>
                  </a:lnTo>
                </a:path>
              </a:pathLst>
            </a:custGeom>
            <a:ln w="6350">
              <a:solidFill>
                <a:srgbClr val="176F78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6828" y="6021056"/>
              <a:ext cx="1912737" cy="401096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055352" y="5276087"/>
              <a:ext cx="1359407" cy="116738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26792" y="5200214"/>
              <a:ext cx="2565393" cy="492380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38847" y="5201878"/>
              <a:ext cx="1364885" cy="489053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87676" y="5211433"/>
              <a:ext cx="1283002" cy="46994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62350" y="5206716"/>
              <a:ext cx="1166389" cy="479375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5627" y="5218600"/>
              <a:ext cx="1026051" cy="455608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58331" y="5194405"/>
              <a:ext cx="777667" cy="503999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9188434" y="4403852"/>
            <a:ext cx="27406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FFFFFF"/>
                </a:solidFill>
                <a:latin typeface="Century Gothic"/>
                <a:cs typeface="Century Gothic"/>
              </a:rPr>
              <a:t>2022-</a:t>
            </a:r>
            <a:r>
              <a:rPr dirty="0" sz="1200" spc="-95">
                <a:solidFill>
                  <a:srgbClr val="FFFFFF"/>
                </a:solidFill>
                <a:latin typeface="Century Gothic"/>
                <a:cs typeface="Century Gothic"/>
              </a:rPr>
              <a:t>1-</a:t>
            </a:r>
            <a:r>
              <a:rPr dirty="0" sz="1200" spc="80">
                <a:solidFill>
                  <a:srgbClr val="FFFFFF"/>
                </a:solidFill>
                <a:latin typeface="Century Gothic"/>
                <a:cs typeface="Century Gothic"/>
              </a:rPr>
              <a:t>IT03-</a:t>
            </a:r>
            <a:r>
              <a:rPr dirty="0" sz="1200">
                <a:solidFill>
                  <a:srgbClr val="FFFFFF"/>
                </a:solidFill>
                <a:latin typeface="Century Gothic"/>
                <a:cs typeface="Century Gothic"/>
              </a:rPr>
              <a:t>KA220-YOU-</a:t>
            </a:r>
            <a:r>
              <a:rPr dirty="0" sz="1200" spc="75">
                <a:solidFill>
                  <a:srgbClr val="FFFFFF"/>
                </a:solidFill>
                <a:latin typeface="Century Gothic"/>
                <a:cs typeface="Century Gothic"/>
              </a:rPr>
              <a:t>000085578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07111" rIns="0" bIns="0" rtlCol="0" vert="horz">
            <a:spAutoFit/>
          </a:bodyPr>
          <a:lstStyle/>
          <a:p>
            <a:pPr marL="3607435">
              <a:lnSpc>
                <a:spcPct val="100000"/>
              </a:lnSpc>
              <a:spcBef>
                <a:spcPts val="100"/>
              </a:spcBef>
            </a:pPr>
            <a:r>
              <a:rPr dirty="0" spc="500"/>
              <a:t>HVALA!</a:t>
            </a:r>
          </a:p>
        </p:txBody>
      </p:sp>
      <p:sp>
        <p:nvSpPr>
          <p:cNvPr id="16" name="object 16" descr=""/>
          <p:cNvSpPr txBox="1"/>
          <p:nvPr/>
        </p:nvSpPr>
        <p:spPr>
          <a:xfrm>
            <a:off x="2800959" y="5946762"/>
            <a:ext cx="6223635" cy="522605"/>
          </a:xfrm>
          <a:prstGeom prst="rect">
            <a:avLst/>
          </a:prstGeom>
        </p:spPr>
        <p:txBody>
          <a:bodyPr wrap="square" lIns="0" tIns="20320" rIns="0" bIns="0" rtlCol="0" vert="horz">
            <a:spAutoFit/>
          </a:bodyPr>
          <a:lstStyle/>
          <a:p>
            <a:pPr algn="just" marL="12700" marR="5080">
              <a:lnSpc>
                <a:spcPts val="1300"/>
              </a:lnSpc>
              <a:spcBef>
                <a:spcPts val="160"/>
              </a:spcBef>
            </a:pP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Finansirano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od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strane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Evropske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unije.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Stavovi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i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mišljenja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izraženi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su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80">
                <a:solidFill>
                  <a:srgbClr val="595959"/>
                </a:solidFill>
                <a:latin typeface="Helvetica"/>
                <a:cs typeface="Helvetica"/>
              </a:rPr>
              <a:t>isključivo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stavovi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autora</a:t>
            </a:r>
            <a:r>
              <a:rPr dirty="0" sz="1100" spc="12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i</a:t>
            </a:r>
            <a:r>
              <a:rPr dirty="0" sz="1100" spc="-310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445">
                <a:solidFill>
                  <a:srgbClr val="595959"/>
                </a:solidFill>
                <a:latin typeface="Helvetica"/>
                <a:cs typeface="Helvetica"/>
              </a:rPr>
              <a:t>ne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odražavaju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nužno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stavove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Evropske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unije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ili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Evropske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izvršne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agencije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za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obrazovanje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i</a:t>
            </a:r>
            <a:r>
              <a:rPr dirty="0" sz="1100" spc="19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kulturu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(EACEA).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Ni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Evropska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unija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ni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EACEA</a:t>
            </a:r>
            <a:r>
              <a:rPr dirty="0" sz="1100" spc="-6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ne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mogu biti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odgovorni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</a:t>
            </a:r>
            <a:r>
              <a:rPr dirty="0" sz="1100" spc="-10">
                <a:solidFill>
                  <a:srgbClr val="595959"/>
                </a:solidFill>
                <a:latin typeface="Helvetica"/>
                <a:cs typeface="Helvetica"/>
              </a:rPr>
              <a:t>za</a:t>
            </a:r>
            <a:r>
              <a:rPr dirty="0" sz="1100" spc="-5">
                <a:solidFill>
                  <a:srgbClr val="595959"/>
                </a:solidFill>
                <a:latin typeface="Helvetica"/>
                <a:cs typeface="Helvetica"/>
              </a:rPr>
              <a:t> njih.</a:t>
            </a:r>
            <a:endParaRPr sz="110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35378" y="0"/>
            <a:ext cx="5456621" cy="6858000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0" y="1600333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0" y="2567569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0" y="3533024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3"/>
                </a:lnTo>
                <a:lnTo>
                  <a:pt x="1025233" y="755003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0" y="4531074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639379" y="1600332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639379" y="3534806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3"/>
                </a:lnTo>
                <a:lnTo>
                  <a:pt x="11529" y="470451"/>
                </a:lnTo>
                <a:lnTo>
                  <a:pt x="25410" y="513939"/>
                </a:lnTo>
                <a:lnTo>
                  <a:pt x="44230" y="554965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1"/>
                </a:lnTo>
                <a:lnTo>
                  <a:pt x="241061" y="729592"/>
                </a:lnTo>
                <a:lnTo>
                  <a:pt x="284550" y="743472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2"/>
                </a:lnTo>
                <a:lnTo>
                  <a:pt x="513940" y="729592"/>
                </a:lnTo>
                <a:lnTo>
                  <a:pt x="554966" y="710771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5"/>
                </a:lnTo>
                <a:lnTo>
                  <a:pt x="729592" y="513939"/>
                </a:lnTo>
                <a:lnTo>
                  <a:pt x="743473" y="470451"/>
                </a:lnTo>
                <a:lnTo>
                  <a:pt x="752061" y="424853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639379" y="2567566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639379" y="4531074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1959" y="350520"/>
            <a:ext cx="612647" cy="527303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1040" y="1688592"/>
            <a:ext cx="618744" cy="618743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7136" y="2633472"/>
            <a:ext cx="618744" cy="621791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1040" y="3608832"/>
            <a:ext cx="603504" cy="603504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1040" y="4599432"/>
            <a:ext cx="618744" cy="618744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85343" rIns="0" bIns="0" rtlCol="0" vert="horz">
            <a:spAutoFit/>
          </a:bodyPr>
          <a:lstStyle/>
          <a:p>
            <a:pPr marL="1110615">
              <a:lnSpc>
                <a:spcPct val="100000"/>
              </a:lnSpc>
              <a:spcBef>
                <a:spcPts val="100"/>
              </a:spcBef>
            </a:pPr>
            <a:r>
              <a:rPr dirty="0" sz="2000" spc="180">
                <a:solidFill>
                  <a:srgbClr val="FF636C"/>
                </a:solidFill>
              </a:rPr>
              <a:t>Centri</a:t>
            </a:r>
            <a:r>
              <a:rPr dirty="0" sz="2000" spc="85">
                <a:solidFill>
                  <a:srgbClr val="FF636C"/>
                </a:solidFill>
              </a:rPr>
              <a:t> </a:t>
            </a:r>
            <a:r>
              <a:rPr dirty="0" sz="2000" spc="170">
                <a:solidFill>
                  <a:srgbClr val="FF636C"/>
                </a:solidFill>
              </a:rPr>
              <a:t>socijalne</a:t>
            </a:r>
            <a:r>
              <a:rPr dirty="0" sz="2000" spc="90">
                <a:solidFill>
                  <a:srgbClr val="FF636C"/>
                </a:solidFill>
              </a:rPr>
              <a:t> </a:t>
            </a:r>
            <a:r>
              <a:rPr dirty="0" sz="2000" spc="70">
                <a:solidFill>
                  <a:srgbClr val="FF636C"/>
                </a:solidFill>
              </a:rPr>
              <a:t>i</a:t>
            </a:r>
            <a:r>
              <a:rPr dirty="0" sz="2000" spc="85">
                <a:solidFill>
                  <a:srgbClr val="FF636C"/>
                </a:solidFill>
              </a:rPr>
              <a:t> </a:t>
            </a:r>
            <a:r>
              <a:rPr dirty="0" sz="2000" spc="200">
                <a:solidFill>
                  <a:srgbClr val="FF636C"/>
                </a:solidFill>
              </a:rPr>
              <a:t>kulturne</a:t>
            </a:r>
            <a:r>
              <a:rPr dirty="0" sz="2000" spc="90">
                <a:solidFill>
                  <a:srgbClr val="FF636C"/>
                </a:solidFill>
              </a:rPr>
              <a:t> </a:t>
            </a:r>
            <a:r>
              <a:rPr dirty="0" sz="2000" spc="145">
                <a:solidFill>
                  <a:srgbClr val="FF636C"/>
                </a:solidFill>
              </a:rPr>
              <a:t>interakcije</a:t>
            </a:r>
            <a:endParaRPr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1688592"/>
            <a:ext cx="618744" cy="618743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136" y="2633472"/>
            <a:ext cx="618744" cy="62179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1040" y="3608832"/>
            <a:ext cx="603504" cy="603504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1040" y="4599432"/>
            <a:ext cx="618744" cy="61874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85343" rIns="0" bIns="0" rtlCol="0" vert="horz">
            <a:spAutoFit/>
          </a:bodyPr>
          <a:lstStyle/>
          <a:p>
            <a:pPr marL="1110615">
              <a:lnSpc>
                <a:spcPct val="100000"/>
              </a:lnSpc>
              <a:spcBef>
                <a:spcPts val="100"/>
              </a:spcBef>
            </a:pPr>
            <a:r>
              <a:rPr dirty="0" sz="2000" spc="180">
                <a:solidFill>
                  <a:srgbClr val="FF636C"/>
                </a:solidFill>
              </a:rPr>
              <a:t>Centri</a:t>
            </a:r>
            <a:r>
              <a:rPr dirty="0" sz="2000" spc="85">
                <a:solidFill>
                  <a:srgbClr val="FF636C"/>
                </a:solidFill>
              </a:rPr>
              <a:t> </a:t>
            </a:r>
            <a:r>
              <a:rPr dirty="0" sz="2000" spc="170">
                <a:solidFill>
                  <a:srgbClr val="FF636C"/>
                </a:solidFill>
              </a:rPr>
              <a:t>socijalne</a:t>
            </a:r>
            <a:r>
              <a:rPr dirty="0" sz="2000" spc="90">
                <a:solidFill>
                  <a:srgbClr val="FF636C"/>
                </a:solidFill>
              </a:rPr>
              <a:t> </a:t>
            </a:r>
            <a:r>
              <a:rPr dirty="0" sz="2000" spc="70">
                <a:solidFill>
                  <a:srgbClr val="FF636C"/>
                </a:solidFill>
              </a:rPr>
              <a:t>i</a:t>
            </a:r>
            <a:r>
              <a:rPr dirty="0" sz="2000" spc="85">
                <a:solidFill>
                  <a:srgbClr val="FF636C"/>
                </a:solidFill>
              </a:rPr>
              <a:t> </a:t>
            </a:r>
            <a:r>
              <a:rPr dirty="0" sz="2000" spc="200">
                <a:solidFill>
                  <a:srgbClr val="FF636C"/>
                </a:solidFill>
              </a:rPr>
              <a:t>kulturne</a:t>
            </a:r>
            <a:r>
              <a:rPr dirty="0" sz="2000" spc="90">
                <a:solidFill>
                  <a:srgbClr val="FF636C"/>
                </a:solidFill>
              </a:rPr>
              <a:t> </a:t>
            </a:r>
            <a:r>
              <a:rPr dirty="0" sz="2000" spc="145">
                <a:solidFill>
                  <a:srgbClr val="FF636C"/>
                </a:solidFill>
              </a:rPr>
              <a:t>interakcije</a:t>
            </a:r>
            <a:endParaRPr sz="2000"/>
          </a:p>
        </p:txBody>
      </p:sp>
      <p:sp>
        <p:nvSpPr>
          <p:cNvPr id="7" name="object 7" descr=""/>
          <p:cNvSpPr txBox="1"/>
          <p:nvPr/>
        </p:nvSpPr>
        <p:spPr>
          <a:xfrm>
            <a:off x="1907006" y="2750820"/>
            <a:ext cx="348107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180">
                <a:solidFill>
                  <a:srgbClr val="FF636C"/>
                </a:solidFill>
                <a:latin typeface="Calibri"/>
                <a:cs typeface="Calibri"/>
              </a:rPr>
              <a:t>Centri</a:t>
            </a:r>
            <a:r>
              <a:rPr dirty="0" sz="20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45">
                <a:solidFill>
                  <a:srgbClr val="FF636C"/>
                </a:solidFill>
                <a:latin typeface="Calibri"/>
                <a:cs typeface="Calibri"/>
              </a:rPr>
              <a:t>civilizacije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95">
                <a:solidFill>
                  <a:srgbClr val="FF636C"/>
                </a:solidFill>
                <a:latin typeface="Calibri"/>
                <a:cs typeface="Calibri"/>
              </a:rPr>
              <a:t>napretka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559" y="198120"/>
            <a:ext cx="612648" cy="527303"/>
          </a:xfrm>
          <a:prstGeom prst="rect">
            <a:avLst/>
          </a:prstGeom>
        </p:spPr>
      </p:pic>
      <p:sp>
        <p:nvSpPr>
          <p:cNvPr id="3" name="object 3" descr=""/>
          <p:cNvSpPr/>
          <p:nvPr/>
        </p:nvSpPr>
        <p:spPr>
          <a:xfrm>
            <a:off x="0" y="1600333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0" y="2567569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0" y="3533024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3"/>
                </a:lnTo>
                <a:lnTo>
                  <a:pt x="1025233" y="755003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0" y="4531074"/>
            <a:ext cx="1025525" cy="755015"/>
          </a:xfrm>
          <a:custGeom>
            <a:avLst/>
            <a:gdLst/>
            <a:ahLst/>
            <a:cxnLst/>
            <a:rect l="l" t="t" r="r" b="b"/>
            <a:pathLst>
              <a:path w="1025525" h="755014">
                <a:moveTo>
                  <a:pt x="1025233" y="0"/>
                </a:moveTo>
                <a:lnTo>
                  <a:pt x="0" y="0"/>
                </a:lnTo>
                <a:lnTo>
                  <a:pt x="0" y="755002"/>
                </a:lnTo>
                <a:lnTo>
                  <a:pt x="1025233" y="755002"/>
                </a:lnTo>
                <a:lnTo>
                  <a:pt x="1025233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639379" y="1600332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639379" y="3534806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3"/>
                </a:lnTo>
                <a:lnTo>
                  <a:pt x="11529" y="470451"/>
                </a:lnTo>
                <a:lnTo>
                  <a:pt x="25410" y="513939"/>
                </a:lnTo>
                <a:lnTo>
                  <a:pt x="44230" y="554965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1"/>
                </a:lnTo>
                <a:lnTo>
                  <a:pt x="241061" y="729592"/>
                </a:lnTo>
                <a:lnTo>
                  <a:pt x="284550" y="743472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2"/>
                </a:lnTo>
                <a:lnTo>
                  <a:pt x="513940" y="729592"/>
                </a:lnTo>
                <a:lnTo>
                  <a:pt x="554966" y="710771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5"/>
                </a:lnTo>
                <a:lnTo>
                  <a:pt x="729592" y="513939"/>
                </a:lnTo>
                <a:lnTo>
                  <a:pt x="743473" y="470451"/>
                </a:lnTo>
                <a:lnTo>
                  <a:pt x="752061" y="424853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639379" y="2567566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639379" y="4531074"/>
            <a:ext cx="755015" cy="755015"/>
          </a:xfrm>
          <a:custGeom>
            <a:avLst/>
            <a:gdLst/>
            <a:ahLst/>
            <a:cxnLst/>
            <a:rect l="l" t="t" r="r" b="b"/>
            <a:pathLst>
              <a:path w="755015" h="755014">
                <a:moveTo>
                  <a:pt x="377501" y="0"/>
                </a:moveTo>
                <a:lnTo>
                  <a:pt x="330148" y="2941"/>
                </a:lnTo>
                <a:lnTo>
                  <a:pt x="284550" y="11529"/>
                </a:lnTo>
                <a:lnTo>
                  <a:pt x="241061" y="25410"/>
                </a:lnTo>
                <a:lnTo>
                  <a:pt x="200035" y="44230"/>
                </a:lnTo>
                <a:lnTo>
                  <a:pt x="161826" y="67635"/>
                </a:lnTo>
                <a:lnTo>
                  <a:pt x="126787" y="95272"/>
                </a:lnTo>
                <a:lnTo>
                  <a:pt x="95272" y="126787"/>
                </a:lnTo>
                <a:lnTo>
                  <a:pt x="67635" y="161826"/>
                </a:lnTo>
                <a:lnTo>
                  <a:pt x="44230" y="200035"/>
                </a:lnTo>
                <a:lnTo>
                  <a:pt x="25410" y="241061"/>
                </a:lnTo>
                <a:lnTo>
                  <a:pt x="11529" y="284550"/>
                </a:lnTo>
                <a:lnTo>
                  <a:pt x="2941" y="330148"/>
                </a:lnTo>
                <a:lnTo>
                  <a:pt x="0" y="377501"/>
                </a:lnTo>
                <a:lnTo>
                  <a:pt x="2941" y="424854"/>
                </a:lnTo>
                <a:lnTo>
                  <a:pt x="11529" y="470451"/>
                </a:lnTo>
                <a:lnTo>
                  <a:pt x="25410" y="513940"/>
                </a:lnTo>
                <a:lnTo>
                  <a:pt x="44230" y="554966"/>
                </a:lnTo>
                <a:lnTo>
                  <a:pt x="67635" y="593175"/>
                </a:lnTo>
                <a:lnTo>
                  <a:pt x="95272" y="628214"/>
                </a:lnTo>
                <a:lnTo>
                  <a:pt x="126787" y="659729"/>
                </a:lnTo>
                <a:lnTo>
                  <a:pt x="161826" y="687366"/>
                </a:lnTo>
                <a:lnTo>
                  <a:pt x="200035" y="710772"/>
                </a:lnTo>
                <a:lnTo>
                  <a:pt x="241061" y="729592"/>
                </a:lnTo>
                <a:lnTo>
                  <a:pt x="284550" y="743473"/>
                </a:lnTo>
                <a:lnTo>
                  <a:pt x="330148" y="752061"/>
                </a:lnTo>
                <a:lnTo>
                  <a:pt x="377501" y="755002"/>
                </a:lnTo>
                <a:lnTo>
                  <a:pt x="424853" y="752061"/>
                </a:lnTo>
                <a:lnTo>
                  <a:pt x="470451" y="743473"/>
                </a:lnTo>
                <a:lnTo>
                  <a:pt x="513940" y="729592"/>
                </a:lnTo>
                <a:lnTo>
                  <a:pt x="554966" y="710772"/>
                </a:lnTo>
                <a:lnTo>
                  <a:pt x="593175" y="687366"/>
                </a:lnTo>
                <a:lnTo>
                  <a:pt x="628214" y="659729"/>
                </a:lnTo>
                <a:lnTo>
                  <a:pt x="659729" y="628214"/>
                </a:lnTo>
                <a:lnTo>
                  <a:pt x="687366" y="593175"/>
                </a:lnTo>
                <a:lnTo>
                  <a:pt x="710772" y="554966"/>
                </a:lnTo>
                <a:lnTo>
                  <a:pt x="729592" y="513940"/>
                </a:lnTo>
                <a:lnTo>
                  <a:pt x="743473" y="470451"/>
                </a:lnTo>
                <a:lnTo>
                  <a:pt x="752061" y="424854"/>
                </a:lnTo>
                <a:lnTo>
                  <a:pt x="755002" y="377501"/>
                </a:lnTo>
                <a:lnTo>
                  <a:pt x="752061" y="330148"/>
                </a:lnTo>
                <a:lnTo>
                  <a:pt x="743473" y="284550"/>
                </a:lnTo>
                <a:lnTo>
                  <a:pt x="729592" y="241061"/>
                </a:lnTo>
                <a:lnTo>
                  <a:pt x="710772" y="200035"/>
                </a:lnTo>
                <a:lnTo>
                  <a:pt x="687366" y="161826"/>
                </a:lnTo>
                <a:lnTo>
                  <a:pt x="659729" y="126787"/>
                </a:lnTo>
                <a:lnTo>
                  <a:pt x="628214" y="95272"/>
                </a:lnTo>
                <a:lnTo>
                  <a:pt x="593175" y="67635"/>
                </a:lnTo>
                <a:lnTo>
                  <a:pt x="554966" y="44230"/>
                </a:lnTo>
                <a:lnTo>
                  <a:pt x="513940" y="25410"/>
                </a:lnTo>
                <a:lnTo>
                  <a:pt x="470451" y="11529"/>
                </a:lnTo>
                <a:lnTo>
                  <a:pt x="424853" y="2941"/>
                </a:lnTo>
                <a:lnTo>
                  <a:pt x="377501" y="0"/>
                </a:lnTo>
                <a:close/>
              </a:path>
            </a:pathLst>
          </a:custGeom>
          <a:solidFill>
            <a:srgbClr val="FF636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959" y="350520"/>
            <a:ext cx="612647" cy="527303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35378" y="0"/>
            <a:ext cx="5456621" cy="6858000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1040" y="1688592"/>
            <a:ext cx="618744" cy="618743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7136" y="2633472"/>
            <a:ext cx="618744" cy="621791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1040" y="3608832"/>
            <a:ext cx="603504" cy="603504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1040" y="4599432"/>
            <a:ext cx="618744" cy="618744"/>
          </a:xfrm>
          <a:prstGeom prst="rect">
            <a:avLst/>
          </a:prstGeom>
        </p:spPr>
      </p:pic>
      <p:sp>
        <p:nvSpPr>
          <p:cNvPr id="17" name="object 17" descr=""/>
          <p:cNvSpPr txBox="1"/>
          <p:nvPr/>
        </p:nvSpPr>
        <p:spPr>
          <a:xfrm>
            <a:off x="1907006" y="1818132"/>
            <a:ext cx="4640580" cy="24041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180">
                <a:solidFill>
                  <a:srgbClr val="FF636C"/>
                </a:solidFill>
                <a:latin typeface="Calibri"/>
                <a:cs typeface="Calibri"/>
              </a:rPr>
              <a:t>Centri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70">
                <a:solidFill>
                  <a:srgbClr val="FF636C"/>
                </a:solidFill>
                <a:latin typeface="Calibri"/>
                <a:cs typeface="Calibri"/>
              </a:rPr>
              <a:t>socijalne</a:t>
            </a:r>
            <a:r>
              <a:rPr dirty="0" sz="20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200">
                <a:solidFill>
                  <a:srgbClr val="FF636C"/>
                </a:solidFill>
                <a:latin typeface="Calibri"/>
                <a:cs typeface="Calibri"/>
              </a:rPr>
              <a:t>kulturne</a:t>
            </a:r>
            <a:r>
              <a:rPr dirty="0" sz="20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45">
                <a:solidFill>
                  <a:srgbClr val="FF636C"/>
                </a:solidFill>
                <a:latin typeface="Calibri"/>
                <a:cs typeface="Calibri"/>
              </a:rPr>
              <a:t>interakcije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2000" spc="180">
                <a:solidFill>
                  <a:srgbClr val="FF636C"/>
                </a:solidFill>
                <a:latin typeface="Calibri"/>
                <a:cs typeface="Calibri"/>
              </a:rPr>
              <a:t>Centri</a:t>
            </a:r>
            <a:r>
              <a:rPr dirty="0" sz="20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45">
                <a:solidFill>
                  <a:srgbClr val="FF636C"/>
                </a:solidFill>
                <a:latin typeface="Calibri"/>
                <a:cs typeface="Calibri"/>
              </a:rPr>
              <a:t>civilizacije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95">
                <a:solidFill>
                  <a:srgbClr val="FF636C"/>
                </a:solidFill>
                <a:latin typeface="Calibri"/>
                <a:cs typeface="Calibri"/>
              </a:rPr>
              <a:t>napretka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39"/>
              </a:spcBef>
            </a:pPr>
            <a:endParaRPr sz="2000">
              <a:latin typeface="Calibri"/>
              <a:cs typeface="Calibri"/>
            </a:endParaRPr>
          </a:p>
          <a:p>
            <a:pPr marL="12700" marR="1924685">
              <a:lnSpc>
                <a:spcPct val="100000"/>
              </a:lnSpc>
            </a:pPr>
            <a:r>
              <a:rPr dirty="0" sz="2000" spc="135">
                <a:solidFill>
                  <a:srgbClr val="FF636C"/>
                </a:solidFill>
                <a:latin typeface="Calibri"/>
                <a:cs typeface="Calibri"/>
              </a:rPr>
              <a:t>Motori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270">
                <a:solidFill>
                  <a:srgbClr val="FF636C"/>
                </a:solidFill>
                <a:latin typeface="Calibri"/>
                <a:cs typeface="Calibri"/>
              </a:rPr>
              <a:t>ekonomskog</a:t>
            </a:r>
            <a:r>
              <a:rPr dirty="0" sz="20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2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2000" spc="195">
                <a:solidFill>
                  <a:srgbClr val="FF636C"/>
                </a:solidFill>
                <a:latin typeface="Calibri"/>
                <a:cs typeface="Calibri"/>
              </a:rPr>
              <a:t>socijalnog</a:t>
            </a:r>
            <a:r>
              <a:rPr dirty="0" sz="2000" spc="11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35">
                <a:solidFill>
                  <a:srgbClr val="FF636C"/>
                </a:solidFill>
                <a:latin typeface="Calibri"/>
                <a:cs typeface="Calibri"/>
              </a:rPr>
              <a:t>razvoja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925599" y="5406644"/>
            <a:ext cx="351155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0" b="1">
                <a:solidFill>
                  <a:srgbClr val="FF636C"/>
                </a:solidFill>
                <a:latin typeface="Calibri"/>
                <a:cs typeface="Calibri"/>
              </a:rPr>
              <a:t>…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1688592"/>
            <a:ext cx="618744" cy="618743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136" y="2633472"/>
            <a:ext cx="618744" cy="621791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1040" y="3608832"/>
            <a:ext cx="603504" cy="603504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1040" y="4599432"/>
            <a:ext cx="618744" cy="61874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85343" rIns="0" bIns="0" rtlCol="0" vert="horz">
            <a:spAutoFit/>
          </a:bodyPr>
          <a:lstStyle/>
          <a:p>
            <a:pPr marL="1110615">
              <a:lnSpc>
                <a:spcPct val="100000"/>
              </a:lnSpc>
              <a:spcBef>
                <a:spcPts val="100"/>
              </a:spcBef>
            </a:pPr>
            <a:r>
              <a:rPr dirty="0" sz="2000" spc="180">
                <a:solidFill>
                  <a:srgbClr val="FF636C"/>
                </a:solidFill>
              </a:rPr>
              <a:t>Centri</a:t>
            </a:r>
            <a:r>
              <a:rPr dirty="0" sz="2000" spc="85">
                <a:solidFill>
                  <a:srgbClr val="FF636C"/>
                </a:solidFill>
              </a:rPr>
              <a:t> </a:t>
            </a:r>
            <a:r>
              <a:rPr dirty="0" sz="2000" spc="170">
                <a:solidFill>
                  <a:srgbClr val="FF636C"/>
                </a:solidFill>
              </a:rPr>
              <a:t>socijalne</a:t>
            </a:r>
            <a:r>
              <a:rPr dirty="0" sz="2000" spc="90">
                <a:solidFill>
                  <a:srgbClr val="FF636C"/>
                </a:solidFill>
              </a:rPr>
              <a:t> </a:t>
            </a:r>
            <a:r>
              <a:rPr dirty="0" sz="2000" spc="70">
                <a:solidFill>
                  <a:srgbClr val="FF636C"/>
                </a:solidFill>
              </a:rPr>
              <a:t>i</a:t>
            </a:r>
            <a:r>
              <a:rPr dirty="0" sz="2000" spc="85">
                <a:solidFill>
                  <a:srgbClr val="FF636C"/>
                </a:solidFill>
              </a:rPr>
              <a:t> </a:t>
            </a:r>
            <a:r>
              <a:rPr dirty="0" sz="2000" spc="200">
                <a:solidFill>
                  <a:srgbClr val="FF636C"/>
                </a:solidFill>
              </a:rPr>
              <a:t>kulturne</a:t>
            </a:r>
            <a:r>
              <a:rPr dirty="0" sz="2000" spc="90">
                <a:solidFill>
                  <a:srgbClr val="FF636C"/>
                </a:solidFill>
              </a:rPr>
              <a:t> </a:t>
            </a:r>
            <a:r>
              <a:rPr dirty="0" sz="2000" spc="145">
                <a:solidFill>
                  <a:srgbClr val="FF636C"/>
                </a:solidFill>
              </a:rPr>
              <a:t>interakcije</a:t>
            </a:r>
            <a:endParaRPr sz="2000"/>
          </a:p>
        </p:txBody>
      </p:sp>
      <p:sp>
        <p:nvSpPr>
          <p:cNvPr id="8" name="object 8" descr=""/>
          <p:cNvSpPr txBox="1"/>
          <p:nvPr/>
        </p:nvSpPr>
        <p:spPr>
          <a:xfrm>
            <a:off x="1907006" y="2750820"/>
            <a:ext cx="3481070" cy="23145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180">
                <a:solidFill>
                  <a:srgbClr val="FF636C"/>
                </a:solidFill>
                <a:latin typeface="Calibri"/>
                <a:cs typeface="Calibri"/>
              </a:rPr>
              <a:t>Centri</a:t>
            </a:r>
            <a:r>
              <a:rPr dirty="0" sz="2000" spc="8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45">
                <a:solidFill>
                  <a:srgbClr val="FF636C"/>
                </a:solidFill>
                <a:latin typeface="Calibri"/>
                <a:cs typeface="Calibri"/>
              </a:rPr>
              <a:t>civilizacije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95">
                <a:solidFill>
                  <a:srgbClr val="FF636C"/>
                </a:solidFill>
                <a:latin typeface="Calibri"/>
                <a:cs typeface="Calibri"/>
              </a:rPr>
              <a:t>napretka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39"/>
              </a:spcBef>
            </a:pPr>
            <a:endParaRPr sz="2000">
              <a:latin typeface="Calibri"/>
              <a:cs typeface="Calibri"/>
            </a:endParaRPr>
          </a:p>
          <a:p>
            <a:pPr marL="12700" marR="765175">
              <a:lnSpc>
                <a:spcPct val="100000"/>
              </a:lnSpc>
            </a:pPr>
            <a:r>
              <a:rPr dirty="0" sz="2000" spc="135">
                <a:solidFill>
                  <a:srgbClr val="FF636C"/>
                </a:solidFill>
                <a:latin typeface="Calibri"/>
                <a:cs typeface="Calibri"/>
              </a:rPr>
              <a:t>Motori</a:t>
            </a:r>
            <a:r>
              <a:rPr dirty="0" sz="2000" spc="8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270">
                <a:solidFill>
                  <a:srgbClr val="FF636C"/>
                </a:solidFill>
                <a:latin typeface="Calibri"/>
                <a:cs typeface="Calibri"/>
              </a:rPr>
              <a:t>ekonomskog</a:t>
            </a:r>
            <a:r>
              <a:rPr dirty="0" sz="2000" spc="9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20">
                <a:solidFill>
                  <a:srgbClr val="FF636C"/>
                </a:solidFill>
                <a:latin typeface="Calibri"/>
                <a:cs typeface="Calibri"/>
              </a:rPr>
              <a:t>i </a:t>
            </a:r>
            <a:r>
              <a:rPr dirty="0" sz="2000" spc="195">
                <a:solidFill>
                  <a:srgbClr val="FF636C"/>
                </a:solidFill>
                <a:latin typeface="Calibri"/>
                <a:cs typeface="Calibri"/>
              </a:rPr>
              <a:t>socijalnog</a:t>
            </a:r>
            <a:r>
              <a:rPr dirty="0" sz="2000" spc="110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135">
                <a:solidFill>
                  <a:srgbClr val="FF636C"/>
                </a:solidFill>
                <a:latin typeface="Calibri"/>
                <a:cs typeface="Calibri"/>
              </a:rPr>
              <a:t>razvoja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800"/>
              </a:spcBef>
            </a:pP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2000" spc="165">
                <a:solidFill>
                  <a:srgbClr val="FF636C"/>
                </a:solidFill>
                <a:latin typeface="Calibri"/>
                <a:cs typeface="Calibri"/>
              </a:rPr>
              <a:t>Izazovi</a:t>
            </a:r>
            <a:r>
              <a:rPr dirty="0" sz="20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70">
                <a:solidFill>
                  <a:srgbClr val="FF636C"/>
                </a:solidFill>
                <a:latin typeface="Calibri"/>
                <a:cs typeface="Calibri"/>
              </a:rPr>
              <a:t>i</a:t>
            </a:r>
            <a:r>
              <a:rPr dirty="0" sz="2000" spc="75">
                <a:solidFill>
                  <a:srgbClr val="FF636C"/>
                </a:solidFill>
                <a:latin typeface="Calibri"/>
                <a:cs typeface="Calibri"/>
              </a:rPr>
              <a:t> </a:t>
            </a:r>
            <a:r>
              <a:rPr dirty="0" sz="2000" spc="245">
                <a:solidFill>
                  <a:srgbClr val="FF636C"/>
                </a:solidFill>
                <a:latin typeface="Calibri"/>
                <a:cs typeface="Calibri"/>
              </a:rPr>
              <a:t>mogućnosti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8" cy="685800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2794000" y="578408"/>
            <a:ext cx="6598920" cy="1994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1242695">
              <a:lnSpc>
                <a:spcPct val="100000"/>
              </a:lnSpc>
              <a:spcBef>
                <a:spcPts val="100"/>
              </a:spcBef>
            </a:pPr>
            <a:r>
              <a:rPr dirty="0" sz="3200" spc="55">
                <a:solidFill>
                  <a:srgbClr val="FFFFFF"/>
                </a:solidFill>
                <a:latin typeface="Century Gothic"/>
                <a:cs typeface="Century Gothic"/>
              </a:rPr>
              <a:t>02.</a:t>
            </a:r>
            <a:endParaRPr sz="3200">
              <a:latin typeface="Century Gothic"/>
              <a:cs typeface="Century Gothic"/>
            </a:endParaRPr>
          </a:p>
          <a:p>
            <a:pPr algn="ctr" marL="12700" marR="5080" indent="20955">
              <a:lnSpc>
                <a:spcPts val="3890"/>
              </a:lnSpc>
              <a:spcBef>
                <a:spcPts val="95"/>
              </a:spcBef>
            </a:pPr>
            <a:r>
              <a:rPr dirty="0" sz="3200" spc="125">
                <a:solidFill>
                  <a:srgbClr val="FFFFFF"/>
                </a:solidFill>
                <a:latin typeface="Century Gothic"/>
                <a:cs typeface="Century Gothic"/>
              </a:rPr>
              <a:t>UTICAJ</a:t>
            </a:r>
            <a:r>
              <a:rPr dirty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3200" spc="190">
                <a:solidFill>
                  <a:srgbClr val="FFFFFF"/>
                </a:solidFill>
                <a:latin typeface="Century Gothic"/>
                <a:cs typeface="Century Gothic"/>
              </a:rPr>
              <a:t>GRADSKIH</a:t>
            </a:r>
            <a:r>
              <a:rPr dirty="0" sz="3200" spc="-2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3200" spc="185">
                <a:solidFill>
                  <a:srgbClr val="FFFFFF"/>
                </a:solidFill>
                <a:latin typeface="Century Gothic"/>
                <a:cs typeface="Century Gothic"/>
              </a:rPr>
              <a:t>POLITIKA, USLUGA</a:t>
            </a:r>
            <a:r>
              <a:rPr dirty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3200" spc="23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z="3200" spc="-3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3200" spc="330">
                <a:solidFill>
                  <a:srgbClr val="FFFFFF"/>
                </a:solidFill>
                <a:latin typeface="Century Gothic"/>
                <a:cs typeface="Century Gothic"/>
              </a:rPr>
              <a:t>INFRASTRUKTURE</a:t>
            </a:r>
            <a:r>
              <a:rPr dirty="0" sz="3200" spc="-3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3200" spc="55">
                <a:solidFill>
                  <a:srgbClr val="FFFFFF"/>
                </a:solidFill>
                <a:latin typeface="Century Gothic"/>
                <a:cs typeface="Century Gothic"/>
              </a:rPr>
              <a:t>NA </a:t>
            </a:r>
            <a:r>
              <a:rPr dirty="0" sz="3200" spc="140">
                <a:solidFill>
                  <a:srgbClr val="FFFFFF"/>
                </a:solidFill>
                <a:latin typeface="Century Gothic"/>
                <a:cs typeface="Century Gothic"/>
              </a:rPr>
              <a:t>SVAKODNEVNI</a:t>
            </a:r>
            <a:r>
              <a:rPr dirty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z="3200" spc="175">
                <a:solidFill>
                  <a:srgbClr val="FFFFFF"/>
                </a:solidFill>
                <a:latin typeface="Calibri"/>
                <a:cs typeface="Calibri"/>
              </a:rPr>
              <a:t>Ž</a:t>
            </a:r>
            <a:r>
              <a:rPr dirty="0" sz="3200" spc="175">
                <a:solidFill>
                  <a:srgbClr val="FFFFFF"/>
                </a:solidFill>
                <a:latin typeface="Century Gothic"/>
                <a:cs typeface="Century Gothic"/>
              </a:rPr>
              <a:t>IVOT</a:t>
            </a:r>
            <a:endParaRPr sz="32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559" y="198120"/>
              <a:ext cx="612648" cy="52730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567362" y="2822761"/>
              <a:ext cx="1057275" cy="0"/>
            </a:xfrm>
            <a:custGeom>
              <a:avLst/>
              <a:gdLst/>
              <a:ahLst/>
              <a:cxnLst/>
              <a:rect l="l" t="t" r="r" b="b"/>
              <a:pathLst>
                <a:path w="1057275" h="0">
                  <a:moveTo>
                    <a:pt x="0" y="0"/>
                  </a:moveTo>
                  <a:lnTo>
                    <a:pt x="1057275" y="1"/>
                  </a:lnTo>
                </a:path>
              </a:pathLst>
            </a:custGeom>
            <a:ln w="920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04249" y="3134868"/>
            <a:ext cx="7916545" cy="5130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200" spc="555" b="1">
                <a:latin typeface="Calibri"/>
                <a:cs typeface="Calibri"/>
              </a:rPr>
              <a:t>POBOLJŠANA</a:t>
            </a:r>
            <a:r>
              <a:rPr dirty="0" sz="3200" spc="195" b="1">
                <a:latin typeface="Calibri"/>
                <a:cs typeface="Calibri"/>
              </a:rPr>
              <a:t> </a:t>
            </a:r>
            <a:r>
              <a:rPr dirty="0" sz="3200" spc="445" b="1">
                <a:latin typeface="Calibri"/>
                <a:cs typeface="Calibri"/>
              </a:rPr>
              <a:t>MOBILNOST</a:t>
            </a:r>
            <a:r>
              <a:rPr dirty="0" sz="3200" spc="190" b="1">
                <a:latin typeface="Calibri"/>
                <a:cs typeface="Calibri"/>
              </a:rPr>
              <a:t> </a:t>
            </a:r>
            <a:r>
              <a:rPr dirty="0" sz="3200" spc="195" b="1">
                <a:latin typeface="Calibri"/>
                <a:cs typeface="Calibri"/>
              </a:rPr>
              <a:t>I</a:t>
            </a:r>
            <a:r>
              <a:rPr dirty="0" sz="3200" spc="200" b="1">
                <a:latin typeface="Calibri"/>
                <a:cs typeface="Calibri"/>
              </a:rPr>
              <a:t> </a:t>
            </a:r>
            <a:r>
              <a:rPr dirty="0" sz="3200" spc="445" b="1">
                <a:latin typeface="Calibri"/>
                <a:cs typeface="Calibri"/>
              </a:rPr>
              <a:t>PRISTUP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2024-08-26T13:19:03Z</dcterms:created>
  <dcterms:modified xsi:type="dcterms:W3CDTF">2024-08-26T13:19:03Z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2024-07-26T00:00:00Z</vt:filetime>
  </property>
  <property fmtid="{D5CDD505-2E9C-101B-9397-08002B2CF9AE}" pid="3" name="LastSaved">
    <vt:filetime>2024-08-26T00:00:00Z</vt:filetime>
  </property>
  <property fmtid="{D5CDD505-2E9C-101B-9397-08002B2CF9AE}" pid="4" name="Producer">
    <vt:lpwstr>macOS Version 12.6.5 (Build 21G531) Quartz PDFContext</vt:lpwstr>
  </property>
</Properties>
</file>